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2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257" r:id="rId2"/>
    <p:sldId id="258" r:id="rId3"/>
    <p:sldId id="259" r:id="rId4"/>
    <p:sldId id="306" r:id="rId5"/>
    <p:sldId id="309" r:id="rId6"/>
    <p:sldId id="305" r:id="rId7"/>
    <p:sldId id="331" r:id="rId8"/>
    <p:sldId id="311" r:id="rId9"/>
    <p:sldId id="349" r:id="rId10"/>
    <p:sldId id="336" r:id="rId11"/>
    <p:sldId id="334" r:id="rId12"/>
    <p:sldId id="335" r:id="rId13"/>
    <p:sldId id="351" r:id="rId14"/>
    <p:sldId id="338" r:id="rId15"/>
    <p:sldId id="318" r:id="rId16"/>
    <p:sldId id="357" r:id="rId17"/>
    <p:sldId id="358" r:id="rId18"/>
    <p:sldId id="359" r:id="rId19"/>
    <p:sldId id="302" r:id="rId20"/>
    <p:sldId id="345" r:id="rId21"/>
    <p:sldId id="346" r:id="rId22"/>
    <p:sldId id="277" r:id="rId23"/>
    <p:sldId id="278" r:id="rId24"/>
    <p:sldId id="320" r:id="rId25"/>
    <p:sldId id="280" r:id="rId26"/>
    <p:sldId id="281" r:id="rId27"/>
    <p:sldId id="347" r:id="rId28"/>
    <p:sldId id="356" r:id="rId29"/>
    <p:sldId id="352" r:id="rId30"/>
    <p:sldId id="353" r:id="rId31"/>
    <p:sldId id="354" r:id="rId32"/>
    <p:sldId id="355" r:id="rId33"/>
    <p:sldId id="282" r:id="rId34"/>
    <p:sldId id="323" r:id="rId35"/>
    <p:sldId id="285" r:id="rId36"/>
    <p:sldId id="286" r:id="rId37"/>
    <p:sldId id="287" r:id="rId38"/>
    <p:sldId id="288" r:id="rId39"/>
    <p:sldId id="360" r:id="rId40"/>
    <p:sldId id="361" r:id="rId41"/>
    <p:sldId id="289" r:id="rId42"/>
    <p:sldId id="290" r:id="rId43"/>
    <p:sldId id="291" r:id="rId44"/>
    <p:sldId id="292" r:id="rId45"/>
    <p:sldId id="293" r:id="rId46"/>
    <p:sldId id="350" r:id="rId47"/>
    <p:sldId id="325" r:id="rId48"/>
    <p:sldId id="326" r:id="rId49"/>
    <p:sldId id="328" r:id="rId50"/>
    <p:sldId id="298" r:id="rId51"/>
    <p:sldId id="299" r:id="rId52"/>
    <p:sldId id="330" r:id="rId53"/>
    <p:sldId id="301" r:id="rId54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onnie McCormick" initials="CM" lastIdx="2" clrIdx="0"/>
  <p:cmAuthor id="1" name="Debra LaGrone" initials="DL" lastIdx="1" clrIdx="1"/>
  <p:cmAuthor id="2" name="Susan Shogren" initials="SS" lastIdx="13" clrIdx="2">
    <p:extLst/>
  </p:cmAuthor>
  <p:cmAuthor id="3" name="Debra LaGrone" initials="DRL" lastIdx="1" clrIdx="3"/>
  <p:cmAuthor id="4" name="Debra La Grone" initials="DLG" lastIdx="9" clrIdx="4">
    <p:extLst>
      <p:ext uri="{19B8F6BF-5375-455C-9EA6-DF929625EA0E}">
        <p15:presenceInfo xmlns:p15="http://schemas.microsoft.com/office/powerpoint/2012/main" userId="S-1-5-21-530780909-28726180-930774774-3537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B99"/>
    <a:srgbClr val="1B4187"/>
    <a:srgbClr val="6B95C7"/>
    <a:srgbClr val="900261"/>
    <a:srgbClr val="70AC2E"/>
    <a:srgbClr val="009900"/>
    <a:srgbClr val="388690"/>
    <a:srgbClr val="0088B8"/>
    <a:srgbClr val="C80000"/>
    <a:srgbClr val="BF03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981" autoAdjust="0"/>
    <p:restoredTop sz="94660"/>
  </p:normalViewPr>
  <p:slideViewPr>
    <p:cSldViewPr>
      <p:cViewPr varScale="1">
        <p:scale>
          <a:sx n="115" d="100"/>
          <a:sy n="115" d="100"/>
        </p:scale>
        <p:origin x="111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3804" y="10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commentAuthors" Target="commentAuthors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36CBB1-CBC3-466D-A6BF-D60DAA15E5BE}" type="doc">
      <dgm:prSet loTypeId="urn:microsoft.com/office/officeart/2005/8/layout/char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3AEE709-3F8F-4943-892A-BC8124B7F50C}">
      <dgm:prSet phldrT="[Text]" custT="1"/>
      <dgm:spPr>
        <a:solidFill>
          <a:srgbClr val="00B050"/>
        </a:solidFill>
      </dgm:spPr>
      <dgm:t>
        <a:bodyPr/>
        <a:lstStyle/>
        <a:p>
          <a:pPr algn="r"/>
          <a:r>
            <a:rPr lang="en-US" sz="2300" b="0" dirty="0">
              <a:latin typeface="Arial" panose="020B0604020202020204" pitchFamily="34" charset="0"/>
              <a:cs typeface="Arial" panose="020B0604020202020204" pitchFamily="34" charset="0"/>
            </a:rPr>
            <a:t>Scholarships</a:t>
          </a:r>
        </a:p>
      </dgm:t>
    </dgm:pt>
    <dgm:pt modelId="{0B6BCCAB-759D-48C8-A3EB-D44192D49530}" type="parTrans" cxnId="{759186AF-B587-4A76-A3E6-FF81C69061DB}">
      <dgm:prSet/>
      <dgm:spPr/>
      <dgm:t>
        <a:bodyPr/>
        <a:lstStyle/>
        <a:p>
          <a:endParaRPr lang="en-US"/>
        </a:p>
      </dgm:t>
    </dgm:pt>
    <dgm:pt modelId="{8AAB3066-894B-4330-B704-75E4EFDD6550}" type="sibTrans" cxnId="{759186AF-B587-4A76-A3E6-FF81C69061DB}">
      <dgm:prSet/>
      <dgm:spPr/>
      <dgm:t>
        <a:bodyPr/>
        <a:lstStyle/>
        <a:p>
          <a:endParaRPr lang="en-US"/>
        </a:p>
      </dgm:t>
    </dgm:pt>
    <dgm:pt modelId="{D95CE349-3738-4D5A-99A4-5E1073DED1B0}">
      <dgm:prSet phldrT="[Text]" custT="1"/>
      <dgm:spPr/>
      <dgm:t>
        <a:bodyPr/>
        <a:lstStyle/>
        <a:p>
          <a:r>
            <a:rPr lang="en-US" sz="2400" b="0" dirty="0">
              <a:latin typeface="Arial" panose="020B0604020202020204" pitchFamily="34" charset="0"/>
              <a:cs typeface="Arial" panose="020B0604020202020204" pitchFamily="34" charset="0"/>
            </a:rPr>
            <a:t>Grants</a:t>
          </a:r>
        </a:p>
      </dgm:t>
    </dgm:pt>
    <dgm:pt modelId="{E40D19BE-56FE-4F29-B4C2-97BBD8A4986F}" type="parTrans" cxnId="{D7C0A38E-C48E-47D3-98AA-99BADF7BC202}">
      <dgm:prSet/>
      <dgm:spPr/>
      <dgm:t>
        <a:bodyPr/>
        <a:lstStyle/>
        <a:p>
          <a:endParaRPr lang="en-US"/>
        </a:p>
      </dgm:t>
    </dgm:pt>
    <dgm:pt modelId="{E58D54BF-469A-40FE-A25C-FE27CE2550B7}" type="sibTrans" cxnId="{D7C0A38E-C48E-47D3-98AA-99BADF7BC202}">
      <dgm:prSet/>
      <dgm:spPr/>
      <dgm:t>
        <a:bodyPr/>
        <a:lstStyle/>
        <a:p>
          <a:endParaRPr lang="en-US"/>
        </a:p>
      </dgm:t>
    </dgm:pt>
    <dgm:pt modelId="{500B0A59-87F2-4A5E-86BD-2AF0605CA6DB}">
      <dgm:prSet phldrT="[Text]" custT="1"/>
      <dgm:spPr>
        <a:solidFill>
          <a:srgbClr val="FF6600"/>
        </a:solidFill>
      </dgm:spPr>
      <dgm:t>
        <a:bodyPr/>
        <a:lstStyle/>
        <a:p>
          <a:r>
            <a:rPr lang="en-US" sz="2400" b="0" dirty="0">
              <a:latin typeface="Arial" panose="020B0604020202020204" pitchFamily="34" charset="0"/>
              <a:cs typeface="Arial" panose="020B0604020202020204" pitchFamily="34" charset="0"/>
            </a:rPr>
            <a:t>Work-Study Employment</a:t>
          </a:r>
        </a:p>
      </dgm:t>
    </dgm:pt>
    <dgm:pt modelId="{9CBDA3EC-19C1-4594-9E4A-7798FAD35A6F}" type="parTrans" cxnId="{37C48A63-9A73-4992-95BD-B542C0E2381D}">
      <dgm:prSet/>
      <dgm:spPr/>
      <dgm:t>
        <a:bodyPr/>
        <a:lstStyle/>
        <a:p>
          <a:endParaRPr lang="en-US"/>
        </a:p>
      </dgm:t>
    </dgm:pt>
    <dgm:pt modelId="{6DE1C9DE-F7C8-47F0-8286-2D85A3AD9327}" type="sibTrans" cxnId="{37C48A63-9A73-4992-95BD-B542C0E2381D}">
      <dgm:prSet/>
      <dgm:spPr/>
      <dgm:t>
        <a:bodyPr/>
        <a:lstStyle/>
        <a:p>
          <a:endParaRPr lang="en-US"/>
        </a:p>
      </dgm:t>
    </dgm:pt>
    <dgm:pt modelId="{6C31F773-3646-454F-A9A3-C52ED5F7CDD4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2400" b="0" dirty="0">
              <a:latin typeface="Arial" panose="020B0604020202020204" pitchFamily="34" charset="0"/>
              <a:cs typeface="Arial" panose="020B0604020202020204" pitchFamily="34" charset="0"/>
            </a:rPr>
            <a:t>Loans</a:t>
          </a:r>
        </a:p>
      </dgm:t>
    </dgm:pt>
    <dgm:pt modelId="{E29E9FEE-1155-49BE-9B37-F135F6015C1C}" type="parTrans" cxnId="{049164F9-7B47-4067-99C6-9F49C202A960}">
      <dgm:prSet/>
      <dgm:spPr/>
      <dgm:t>
        <a:bodyPr/>
        <a:lstStyle/>
        <a:p>
          <a:endParaRPr lang="en-US"/>
        </a:p>
      </dgm:t>
    </dgm:pt>
    <dgm:pt modelId="{25C89F0F-AAA1-4C01-A56E-CA8C09B0032F}" type="sibTrans" cxnId="{049164F9-7B47-4067-99C6-9F49C202A960}">
      <dgm:prSet/>
      <dgm:spPr/>
      <dgm:t>
        <a:bodyPr/>
        <a:lstStyle/>
        <a:p>
          <a:endParaRPr lang="en-US"/>
        </a:p>
      </dgm:t>
    </dgm:pt>
    <dgm:pt modelId="{FDE745A2-7F79-4F00-AEE4-E5E8CE120FF4}" type="pres">
      <dgm:prSet presAssocID="{8D36CBB1-CBC3-466D-A6BF-D60DAA15E5BE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25010D-B9FB-441C-816F-969633BB2F10}" type="pres">
      <dgm:prSet presAssocID="{8D36CBB1-CBC3-466D-A6BF-D60DAA15E5BE}" presName="wedge1" presStyleLbl="node1" presStyleIdx="0" presStyleCnt="4" custScaleX="121070" custScaleY="119684" custLinFactNeighborX="-5008" custLinFactNeighborY="4190"/>
      <dgm:spPr/>
      <dgm:t>
        <a:bodyPr/>
        <a:lstStyle/>
        <a:p>
          <a:endParaRPr lang="en-US"/>
        </a:p>
      </dgm:t>
    </dgm:pt>
    <dgm:pt modelId="{08CE128E-3488-4049-A092-D34BA9EB4E7C}" type="pres">
      <dgm:prSet presAssocID="{8D36CBB1-CBC3-466D-A6BF-D60DAA15E5BE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A9E0E2-F062-49BB-8602-5660ED6764EF}" type="pres">
      <dgm:prSet presAssocID="{8D36CBB1-CBC3-466D-A6BF-D60DAA15E5BE}" presName="wedge2" presStyleLbl="node1" presStyleIdx="1" presStyleCnt="4" custScaleX="118386" custScaleY="116827"/>
      <dgm:spPr/>
      <dgm:t>
        <a:bodyPr/>
        <a:lstStyle/>
        <a:p>
          <a:endParaRPr lang="en-US"/>
        </a:p>
      </dgm:t>
    </dgm:pt>
    <dgm:pt modelId="{F0B36185-53C5-4A55-9BAF-4621CB0D6D45}" type="pres">
      <dgm:prSet presAssocID="{8D36CBB1-CBC3-466D-A6BF-D60DAA15E5BE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37C0E5-3883-4F51-8AF0-A5736AFED719}" type="pres">
      <dgm:prSet presAssocID="{8D36CBB1-CBC3-466D-A6BF-D60DAA15E5BE}" presName="wedge3" presStyleLbl="node1" presStyleIdx="2" presStyleCnt="4" custScaleX="120620" custScaleY="115906"/>
      <dgm:spPr/>
      <dgm:t>
        <a:bodyPr/>
        <a:lstStyle/>
        <a:p>
          <a:endParaRPr lang="en-US"/>
        </a:p>
      </dgm:t>
    </dgm:pt>
    <dgm:pt modelId="{1988F05A-0E94-4B63-B620-2D4BF49F0D2C}" type="pres">
      <dgm:prSet presAssocID="{8D36CBB1-CBC3-466D-A6BF-D60DAA15E5BE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29149F-801D-4F67-9D73-4C2AACCF82D7}" type="pres">
      <dgm:prSet presAssocID="{8D36CBB1-CBC3-466D-A6BF-D60DAA15E5BE}" presName="wedge4" presStyleLbl="node1" presStyleIdx="3" presStyleCnt="4" custScaleX="122781" custScaleY="121519"/>
      <dgm:spPr/>
      <dgm:t>
        <a:bodyPr/>
        <a:lstStyle/>
        <a:p>
          <a:endParaRPr lang="en-US"/>
        </a:p>
      </dgm:t>
    </dgm:pt>
    <dgm:pt modelId="{4CF97A5B-7EF3-4CE7-B9AA-ED7F1D335326}" type="pres">
      <dgm:prSet presAssocID="{8D36CBB1-CBC3-466D-A6BF-D60DAA15E5BE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0794275-62F2-48D6-9F21-A84220C255DE}" type="presOf" srcId="{93AEE709-3F8F-4943-892A-BC8124B7F50C}" destId="{0A25010D-B9FB-441C-816F-969633BB2F10}" srcOrd="0" destOrd="0" presId="urn:microsoft.com/office/officeart/2005/8/layout/chart3"/>
    <dgm:cxn modelId="{92F4250D-D8A3-44A8-A050-4AFC013B663E}" type="presOf" srcId="{6C31F773-3646-454F-A9A3-C52ED5F7CDD4}" destId="{9229149F-801D-4F67-9D73-4C2AACCF82D7}" srcOrd="0" destOrd="0" presId="urn:microsoft.com/office/officeart/2005/8/layout/chart3"/>
    <dgm:cxn modelId="{16F4ABED-8ABE-47B4-9165-0EB4DB19D06E}" type="presOf" srcId="{D95CE349-3738-4D5A-99A4-5E1073DED1B0}" destId="{12A9E0E2-F062-49BB-8602-5660ED6764EF}" srcOrd="0" destOrd="0" presId="urn:microsoft.com/office/officeart/2005/8/layout/chart3"/>
    <dgm:cxn modelId="{1E128230-C63A-4F60-B36D-46381D8D99A2}" type="presOf" srcId="{93AEE709-3F8F-4943-892A-BC8124B7F50C}" destId="{08CE128E-3488-4049-A092-D34BA9EB4E7C}" srcOrd="1" destOrd="0" presId="urn:microsoft.com/office/officeart/2005/8/layout/chart3"/>
    <dgm:cxn modelId="{BFCA64F2-8854-4D3E-9A03-AF3723F58874}" type="presOf" srcId="{8D36CBB1-CBC3-466D-A6BF-D60DAA15E5BE}" destId="{FDE745A2-7F79-4F00-AEE4-E5E8CE120FF4}" srcOrd="0" destOrd="0" presId="urn:microsoft.com/office/officeart/2005/8/layout/chart3"/>
    <dgm:cxn modelId="{A8D82735-53CE-41A7-9F3A-4660720644B0}" type="presOf" srcId="{6C31F773-3646-454F-A9A3-C52ED5F7CDD4}" destId="{4CF97A5B-7EF3-4CE7-B9AA-ED7F1D335326}" srcOrd="1" destOrd="0" presId="urn:microsoft.com/office/officeart/2005/8/layout/chart3"/>
    <dgm:cxn modelId="{8AF9B813-459C-4C70-90EA-2C9D5291ADF4}" type="presOf" srcId="{500B0A59-87F2-4A5E-86BD-2AF0605CA6DB}" destId="{D437C0E5-3883-4F51-8AF0-A5736AFED719}" srcOrd="0" destOrd="0" presId="urn:microsoft.com/office/officeart/2005/8/layout/chart3"/>
    <dgm:cxn modelId="{759186AF-B587-4A76-A3E6-FF81C69061DB}" srcId="{8D36CBB1-CBC3-466D-A6BF-D60DAA15E5BE}" destId="{93AEE709-3F8F-4943-892A-BC8124B7F50C}" srcOrd="0" destOrd="0" parTransId="{0B6BCCAB-759D-48C8-A3EB-D44192D49530}" sibTransId="{8AAB3066-894B-4330-B704-75E4EFDD6550}"/>
    <dgm:cxn modelId="{D7C0A38E-C48E-47D3-98AA-99BADF7BC202}" srcId="{8D36CBB1-CBC3-466D-A6BF-D60DAA15E5BE}" destId="{D95CE349-3738-4D5A-99A4-5E1073DED1B0}" srcOrd="1" destOrd="0" parTransId="{E40D19BE-56FE-4F29-B4C2-97BBD8A4986F}" sibTransId="{E58D54BF-469A-40FE-A25C-FE27CE2550B7}"/>
    <dgm:cxn modelId="{1A50AEDD-B732-47F4-B0E3-A88EA3C484A3}" type="presOf" srcId="{500B0A59-87F2-4A5E-86BD-2AF0605CA6DB}" destId="{1988F05A-0E94-4B63-B620-2D4BF49F0D2C}" srcOrd="1" destOrd="0" presId="urn:microsoft.com/office/officeart/2005/8/layout/chart3"/>
    <dgm:cxn modelId="{AC487A74-0258-4239-A7BB-494C559794A1}" type="presOf" srcId="{D95CE349-3738-4D5A-99A4-5E1073DED1B0}" destId="{F0B36185-53C5-4A55-9BAF-4621CB0D6D45}" srcOrd="1" destOrd="0" presId="urn:microsoft.com/office/officeart/2005/8/layout/chart3"/>
    <dgm:cxn modelId="{049164F9-7B47-4067-99C6-9F49C202A960}" srcId="{8D36CBB1-CBC3-466D-A6BF-D60DAA15E5BE}" destId="{6C31F773-3646-454F-A9A3-C52ED5F7CDD4}" srcOrd="3" destOrd="0" parTransId="{E29E9FEE-1155-49BE-9B37-F135F6015C1C}" sibTransId="{25C89F0F-AAA1-4C01-A56E-CA8C09B0032F}"/>
    <dgm:cxn modelId="{37C48A63-9A73-4992-95BD-B542C0E2381D}" srcId="{8D36CBB1-CBC3-466D-A6BF-D60DAA15E5BE}" destId="{500B0A59-87F2-4A5E-86BD-2AF0605CA6DB}" srcOrd="2" destOrd="0" parTransId="{9CBDA3EC-19C1-4594-9E4A-7798FAD35A6F}" sibTransId="{6DE1C9DE-F7C8-47F0-8286-2D85A3AD9327}"/>
    <dgm:cxn modelId="{7AA2C558-4264-4E8F-948F-5E2CB449D813}" type="presParOf" srcId="{FDE745A2-7F79-4F00-AEE4-E5E8CE120FF4}" destId="{0A25010D-B9FB-441C-816F-969633BB2F10}" srcOrd="0" destOrd="0" presId="urn:microsoft.com/office/officeart/2005/8/layout/chart3"/>
    <dgm:cxn modelId="{4CA3BC85-59BC-40F9-AF91-925D41BC76B7}" type="presParOf" srcId="{FDE745A2-7F79-4F00-AEE4-E5E8CE120FF4}" destId="{08CE128E-3488-4049-A092-D34BA9EB4E7C}" srcOrd="1" destOrd="0" presId="urn:microsoft.com/office/officeart/2005/8/layout/chart3"/>
    <dgm:cxn modelId="{3490A645-1BC8-41E5-8E83-699CDBE2943C}" type="presParOf" srcId="{FDE745A2-7F79-4F00-AEE4-E5E8CE120FF4}" destId="{12A9E0E2-F062-49BB-8602-5660ED6764EF}" srcOrd="2" destOrd="0" presId="urn:microsoft.com/office/officeart/2005/8/layout/chart3"/>
    <dgm:cxn modelId="{976A72FE-2741-435E-9385-C9CF1A380C77}" type="presParOf" srcId="{FDE745A2-7F79-4F00-AEE4-E5E8CE120FF4}" destId="{F0B36185-53C5-4A55-9BAF-4621CB0D6D45}" srcOrd="3" destOrd="0" presId="urn:microsoft.com/office/officeart/2005/8/layout/chart3"/>
    <dgm:cxn modelId="{F189B293-6CAD-44D2-B76A-F37D03024531}" type="presParOf" srcId="{FDE745A2-7F79-4F00-AEE4-E5E8CE120FF4}" destId="{D437C0E5-3883-4F51-8AF0-A5736AFED719}" srcOrd="4" destOrd="0" presId="urn:microsoft.com/office/officeart/2005/8/layout/chart3"/>
    <dgm:cxn modelId="{BB6F6ABC-6BED-4344-A220-3CDBCB4D04B7}" type="presParOf" srcId="{FDE745A2-7F79-4F00-AEE4-E5E8CE120FF4}" destId="{1988F05A-0E94-4B63-B620-2D4BF49F0D2C}" srcOrd="5" destOrd="0" presId="urn:microsoft.com/office/officeart/2005/8/layout/chart3"/>
    <dgm:cxn modelId="{597D5C7C-8C75-40C1-AB41-CA7269AA1144}" type="presParOf" srcId="{FDE745A2-7F79-4F00-AEE4-E5E8CE120FF4}" destId="{9229149F-801D-4F67-9D73-4C2AACCF82D7}" srcOrd="6" destOrd="0" presId="urn:microsoft.com/office/officeart/2005/8/layout/chart3"/>
    <dgm:cxn modelId="{886D86F2-0A4E-4808-9C76-C913008B1A3E}" type="presParOf" srcId="{FDE745A2-7F79-4F00-AEE4-E5E8CE120FF4}" destId="{4CF97A5B-7EF3-4CE7-B9AA-ED7F1D335326}" srcOrd="7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6F56BE6-B13A-49F2-9FE6-05D7EBE0FE1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28F46B-C49C-4555-8321-0FB8E1A4888F}">
      <dgm:prSet custT="1"/>
      <dgm:spPr>
        <a:solidFill>
          <a:srgbClr val="70AC2E"/>
        </a:solidFill>
      </dgm:spPr>
      <dgm:t>
        <a:bodyPr/>
        <a:lstStyle/>
        <a:p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Companies may have scholarships available to the children of employees</a:t>
          </a:r>
        </a:p>
      </dgm:t>
    </dgm:pt>
    <dgm:pt modelId="{7F866F8A-8B65-4C5B-9C59-2C14D6462F27}" type="parTrans" cxnId="{B9583FB3-DC8F-49EE-938D-F552E91D428E}">
      <dgm:prSet/>
      <dgm:spPr/>
      <dgm:t>
        <a:bodyPr/>
        <a:lstStyle/>
        <a:p>
          <a:endParaRPr lang="en-US"/>
        </a:p>
      </dgm:t>
    </dgm:pt>
    <dgm:pt modelId="{7FDBE478-646F-43CE-9E0C-81C58822F9E3}" type="sibTrans" cxnId="{B9583FB3-DC8F-49EE-938D-F552E91D428E}">
      <dgm:prSet/>
      <dgm:spPr/>
      <dgm:t>
        <a:bodyPr/>
        <a:lstStyle/>
        <a:p>
          <a:endParaRPr lang="en-US"/>
        </a:p>
      </dgm:t>
    </dgm:pt>
    <dgm:pt modelId="{82C81F24-574C-4A36-8880-365387949A0B}">
      <dgm:prSet custT="1"/>
      <dgm:spPr>
        <a:solidFill>
          <a:srgbClr val="70AC2E"/>
        </a:solidFill>
      </dgm:spPr>
      <dgm:t>
        <a:bodyPr/>
        <a:lstStyle/>
        <a:p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Companies may have educational benefits for their employees</a:t>
          </a:r>
        </a:p>
      </dgm:t>
    </dgm:pt>
    <dgm:pt modelId="{C1F6A6DA-118D-487C-BC6D-8A617C03D83A}" type="parTrans" cxnId="{181C45F6-DBA9-4FBA-9A60-7F6EF746C494}">
      <dgm:prSet/>
      <dgm:spPr/>
      <dgm:t>
        <a:bodyPr/>
        <a:lstStyle/>
        <a:p>
          <a:endParaRPr lang="en-US"/>
        </a:p>
      </dgm:t>
    </dgm:pt>
    <dgm:pt modelId="{995CA235-E8EA-4D3A-9EA3-595F3018FA98}" type="sibTrans" cxnId="{181C45F6-DBA9-4FBA-9A60-7F6EF746C494}">
      <dgm:prSet/>
      <dgm:spPr/>
      <dgm:t>
        <a:bodyPr/>
        <a:lstStyle/>
        <a:p>
          <a:endParaRPr lang="en-US"/>
        </a:p>
      </dgm:t>
    </dgm:pt>
    <dgm:pt modelId="{82B13EF8-D7C7-4152-8505-D01150203D7D}" type="pres">
      <dgm:prSet presAssocID="{A6F56BE6-B13A-49F2-9FE6-05D7EBE0FE1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23D49E-2ED8-4AD4-B622-7BE0F32F321D}" type="pres">
      <dgm:prSet presAssocID="{E428F46B-C49C-4555-8321-0FB8E1A4888F}" presName="parentLin" presStyleCnt="0"/>
      <dgm:spPr/>
    </dgm:pt>
    <dgm:pt modelId="{050186A9-C2F1-43DB-B041-3A1EC3F5CCA6}" type="pres">
      <dgm:prSet presAssocID="{E428F46B-C49C-4555-8321-0FB8E1A4888F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08BF9578-761B-4DF2-AF24-B14ECC4BF20B}" type="pres">
      <dgm:prSet presAssocID="{E428F46B-C49C-4555-8321-0FB8E1A4888F}" presName="parentText" presStyleLbl="node1" presStyleIdx="0" presStyleCnt="2" custScaleX="12895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6AA650-662D-4CFC-B33F-659BF7E8CD7E}" type="pres">
      <dgm:prSet presAssocID="{E428F46B-C49C-4555-8321-0FB8E1A4888F}" presName="negativeSpace" presStyleCnt="0"/>
      <dgm:spPr/>
    </dgm:pt>
    <dgm:pt modelId="{1ADBB7A1-94BB-4CB2-A0E5-E64E0DE1D074}" type="pres">
      <dgm:prSet presAssocID="{E428F46B-C49C-4555-8321-0FB8E1A4888F}" presName="childText" presStyleLbl="conFgAcc1" presStyleIdx="0" presStyleCnt="2">
        <dgm:presLayoutVars>
          <dgm:bulletEnabled val="1"/>
        </dgm:presLayoutVars>
      </dgm:prSet>
      <dgm:spPr/>
    </dgm:pt>
    <dgm:pt modelId="{3B9B6EBC-F1D8-496D-A30F-3E6A000B6B67}" type="pres">
      <dgm:prSet presAssocID="{7FDBE478-646F-43CE-9E0C-81C58822F9E3}" presName="spaceBetweenRectangles" presStyleCnt="0"/>
      <dgm:spPr/>
    </dgm:pt>
    <dgm:pt modelId="{BE2F5D4E-BBA6-4853-B942-3AA433A448B0}" type="pres">
      <dgm:prSet presAssocID="{82C81F24-574C-4A36-8880-365387949A0B}" presName="parentLin" presStyleCnt="0"/>
      <dgm:spPr/>
    </dgm:pt>
    <dgm:pt modelId="{85F7257E-BA98-430B-900A-64853F159001}" type="pres">
      <dgm:prSet presAssocID="{82C81F24-574C-4A36-8880-365387949A0B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A51398EB-5674-43A2-B85A-C15B3A897C11}" type="pres">
      <dgm:prSet presAssocID="{82C81F24-574C-4A36-8880-365387949A0B}" presName="parentText" presStyleLbl="node1" presStyleIdx="1" presStyleCnt="2" custScaleX="12895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FBFF35-CBA4-44B3-ABB5-01CBADD2847D}" type="pres">
      <dgm:prSet presAssocID="{82C81F24-574C-4A36-8880-365387949A0B}" presName="negativeSpace" presStyleCnt="0"/>
      <dgm:spPr/>
    </dgm:pt>
    <dgm:pt modelId="{E8F38A3F-CBE3-473C-84A5-953BEABFC1C6}" type="pres">
      <dgm:prSet presAssocID="{82C81F24-574C-4A36-8880-365387949A0B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181C45F6-DBA9-4FBA-9A60-7F6EF746C494}" srcId="{A6F56BE6-B13A-49F2-9FE6-05D7EBE0FE12}" destId="{82C81F24-574C-4A36-8880-365387949A0B}" srcOrd="1" destOrd="0" parTransId="{C1F6A6DA-118D-487C-BC6D-8A617C03D83A}" sibTransId="{995CA235-E8EA-4D3A-9EA3-595F3018FA98}"/>
    <dgm:cxn modelId="{5B1AA78E-2810-434A-BC29-7E697BC8B3AA}" type="presOf" srcId="{E428F46B-C49C-4555-8321-0FB8E1A4888F}" destId="{08BF9578-761B-4DF2-AF24-B14ECC4BF20B}" srcOrd="1" destOrd="0" presId="urn:microsoft.com/office/officeart/2005/8/layout/list1"/>
    <dgm:cxn modelId="{35F634E6-0671-41E0-975F-850EB56853D5}" type="presOf" srcId="{82C81F24-574C-4A36-8880-365387949A0B}" destId="{A51398EB-5674-43A2-B85A-C15B3A897C11}" srcOrd="1" destOrd="0" presId="urn:microsoft.com/office/officeart/2005/8/layout/list1"/>
    <dgm:cxn modelId="{DC50B8C3-0C88-4050-A6CF-0B8AE0D77FE8}" type="presOf" srcId="{E428F46B-C49C-4555-8321-0FB8E1A4888F}" destId="{050186A9-C2F1-43DB-B041-3A1EC3F5CCA6}" srcOrd="0" destOrd="0" presId="urn:microsoft.com/office/officeart/2005/8/layout/list1"/>
    <dgm:cxn modelId="{B9583FB3-DC8F-49EE-938D-F552E91D428E}" srcId="{A6F56BE6-B13A-49F2-9FE6-05D7EBE0FE12}" destId="{E428F46B-C49C-4555-8321-0FB8E1A4888F}" srcOrd="0" destOrd="0" parTransId="{7F866F8A-8B65-4C5B-9C59-2C14D6462F27}" sibTransId="{7FDBE478-646F-43CE-9E0C-81C58822F9E3}"/>
    <dgm:cxn modelId="{467207F4-5358-431B-8D22-11C885D84C50}" type="presOf" srcId="{82C81F24-574C-4A36-8880-365387949A0B}" destId="{85F7257E-BA98-430B-900A-64853F159001}" srcOrd="0" destOrd="0" presId="urn:microsoft.com/office/officeart/2005/8/layout/list1"/>
    <dgm:cxn modelId="{05332AA8-A01C-44C6-BBC1-67D369D4BEC2}" type="presOf" srcId="{A6F56BE6-B13A-49F2-9FE6-05D7EBE0FE12}" destId="{82B13EF8-D7C7-4152-8505-D01150203D7D}" srcOrd="0" destOrd="0" presId="urn:microsoft.com/office/officeart/2005/8/layout/list1"/>
    <dgm:cxn modelId="{DDD53C12-A096-4F29-85EF-E5724C8353B0}" type="presParOf" srcId="{82B13EF8-D7C7-4152-8505-D01150203D7D}" destId="{4B23D49E-2ED8-4AD4-B622-7BE0F32F321D}" srcOrd="0" destOrd="0" presId="urn:microsoft.com/office/officeart/2005/8/layout/list1"/>
    <dgm:cxn modelId="{7174C746-B5A2-4C80-8976-506253045B0F}" type="presParOf" srcId="{4B23D49E-2ED8-4AD4-B622-7BE0F32F321D}" destId="{050186A9-C2F1-43DB-B041-3A1EC3F5CCA6}" srcOrd="0" destOrd="0" presId="urn:microsoft.com/office/officeart/2005/8/layout/list1"/>
    <dgm:cxn modelId="{A0A6680F-EB32-4E74-B2DF-BCE23B5272B6}" type="presParOf" srcId="{4B23D49E-2ED8-4AD4-B622-7BE0F32F321D}" destId="{08BF9578-761B-4DF2-AF24-B14ECC4BF20B}" srcOrd="1" destOrd="0" presId="urn:microsoft.com/office/officeart/2005/8/layout/list1"/>
    <dgm:cxn modelId="{F5893237-4B54-42C7-82B0-960B5B839186}" type="presParOf" srcId="{82B13EF8-D7C7-4152-8505-D01150203D7D}" destId="{596AA650-662D-4CFC-B33F-659BF7E8CD7E}" srcOrd="1" destOrd="0" presId="urn:microsoft.com/office/officeart/2005/8/layout/list1"/>
    <dgm:cxn modelId="{C0B0CC78-CD2C-4692-8182-5BB0C06B813C}" type="presParOf" srcId="{82B13EF8-D7C7-4152-8505-D01150203D7D}" destId="{1ADBB7A1-94BB-4CB2-A0E5-E64E0DE1D074}" srcOrd="2" destOrd="0" presId="urn:microsoft.com/office/officeart/2005/8/layout/list1"/>
    <dgm:cxn modelId="{F84FA6F7-E0B9-40A7-8C86-F099FDD073C4}" type="presParOf" srcId="{82B13EF8-D7C7-4152-8505-D01150203D7D}" destId="{3B9B6EBC-F1D8-496D-A30F-3E6A000B6B67}" srcOrd="3" destOrd="0" presId="urn:microsoft.com/office/officeart/2005/8/layout/list1"/>
    <dgm:cxn modelId="{32FEE62B-61F5-4A57-80B2-409E01AA82C6}" type="presParOf" srcId="{82B13EF8-D7C7-4152-8505-D01150203D7D}" destId="{BE2F5D4E-BBA6-4853-B942-3AA433A448B0}" srcOrd="4" destOrd="0" presId="urn:microsoft.com/office/officeart/2005/8/layout/list1"/>
    <dgm:cxn modelId="{C3D1B1B5-437D-4BB2-86A1-43DBFE69BF5C}" type="presParOf" srcId="{BE2F5D4E-BBA6-4853-B942-3AA433A448B0}" destId="{85F7257E-BA98-430B-900A-64853F159001}" srcOrd="0" destOrd="0" presId="urn:microsoft.com/office/officeart/2005/8/layout/list1"/>
    <dgm:cxn modelId="{192FBD98-7975-46AA-A342-6288A8C597B9}" type="presParOf" srcId="{BE2F5D4E-BBA6-4853-B942-3AA433A448B0}" destId="{A51398EB-5674-43A2-B85A-C15B3A897C11}" srcOrd="1" destOrd="0" presId="urn:microsoft.com/office/officeart/2005/8/layout/list1"/>
    <dgm:cxn modelId="{6F68691A-8A3D-4014-B86C-BD5BB94D157F}" type="presParOf" srcId="{82B13EF8-D7C7-4152-8505-D01150203D7D}" destId="{1CFBFF35-CBA4-44B3-ABB5-01CBADD2847D}" srcOrd="5" destOrd="0" presId="urn:microsoft.com/office/officeart/2005/8/layout/list1"/>
    <dgm:cxn modelId="{B520DC7C-FF77-458D-9B25-AEED94C87D89}" type="presParOf" srcId="{82B13EF8-D7C7-4152-8505-D01150203D7D}" destId="{E8F38A3F-CBE3-473C-84A5-953BEABFC1C6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77BE417-03EF-4697-9F53-959049A083A9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FEDE659-102A-4A7C-86FD-956EB086DA44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3200" dirty="0">
              <a:latin typeface="Arial" panose="020B0604020202020204" pitchFamily="34" charset="0"/>
              <a:cs typeface="Arial" panose="020B0604020202020204" pitchFamily="34" charset="0"/>
            </a:rPr>
            <a:t>FAFSA on the Web (FOTW)</a:t>
          </a:r>
        </a:p>
      </dgm:t>
    </dgm:pt>
    <dgm:pt modelId="{57C99ED7-F3A6-4A4C-8908-696A30FDBC85}" type="parTrans" cxnId="{774A15A6-2132-4299-BFFA-858378114CD3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D0EA10-ED53-472A-97F4-0DC7E4B1AE63}" type="sibTrans" cxnId="{774A15A6-2132-4299-BFFA-858378114CD3}">
      <dgm:prSet/>
      <dgm:spPr>
        <a:ln>
          <a:solidFill>
            <a:srgbClr val="005B99"/>
          </a:solidFill>
        </a:ln>
      </dgm:spPr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FDB22CA-2DA2-442B-80D9-7DC4DC4F0393}">
      <dgm:prSet phldrT="[Text]" custT="1"/>
      <dgm:spPr>
        <a:solidFill>
          <a:srgbClr val="009900"/>
        </a:solidFill>
      </dgm:spPr>
      <dgm:t>
        <a:bodyPr/>
        <a:lstStyle/>
        <a:p>
          <a:r>
            <a:rPr lang="en-US" sz="3200" dirty="0">
              <a:latin typeface="Arial" panose="020B0604020202020204" pitchFamily="34" charset="0"/>
              <a:cs typeface="Arial" panose="020B0604020202020204" pitchFamily="34" charset="0"/>
            </a:rPr>
            <a:t>myStudentAid mobile app</a:t>
          </a:r>
        </a:p>
      </dgm:t>
    </dgm:pt>
    <dgm:pt modelId="{5C2176DC-9CBF-42F1-AC72-6F145D5E1C1A}" type="parTrans" cxnId="{C77D272D-3F67-45CD-9A0D-130131ABAC7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B6C7A8-FDFA-4468-9335-52543041142B}" type="sibTrans" cxnId="{C77D272D-3F67-45CD-9A0D-130131ABAC7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98C87C-37CB-4181-81BB-B718E64A31DC}">
      <dgm:prSet phldrT="[Text]" custT="1"/>
      <dgm:spPr>
        <a:solidFill>
          <a:srgbClr val="005B99"/>
        </a:solidFill>
      </dgm:spPr>
      <dgm:t>
        <a:bodyPr/>
        <a:lstStyle/>
        <a:p>
          <a:r>
            <a:rPr lang="en-US" sz="3200" dirty="0">
              <a:latin typeface="Arial" panose="020B0604020202020204" pitchFamily="34" charset="0"/>
              <a:cs typeface="Arial" panose="020B0604020202020204" pitchFamily="34" charset="0"/>
            </a:rPr>
            <a:t>Paper or PDF FAFSA</a:t>
          </a:r>
        </a:p>
      </dgm:t>
    </dgm:pt>
    <dgm:pt modelId="{A46FBCF7-CBBD-42CB-ABE6-B39FB231303B}" type="parTrans" cxnId="{990301A7-F508-47A5-8197-63833C205B38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CA6945-1E4A-4662-A20D-FA7A2FDF0F5B}" type="sibTrans" cxnId="{990301A7-F508-47A5-8197-63833C205B38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B5EE47-6841-4D92-B336-2664B6935F65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3200" dirty="0">
              <a:latin typeface="Arial" panose="020B0604020202020204" pitchFamily="34" charset="0"/>
              <a:cs typeface="Arial" panose="020B0604020202020204" pitchFamily="34" charset="0"/>
            </a:rPr>
            <a:t>FAA Access to CPS Online  </a:t>
          </a:r>
        </a:p>
      </dgm:t>
    </dgm:pt>
    <dgm:pt modelId="{5E61E652-25AE-4D46-AD2A-0FF048F319AA}" type="parTrans" cxnId="{0AED214F-C43B-4D8F-AFAE-B71AE7D9CB0F}">
      <dgm:prSet/>
      <dgm:spPr/>
      <dgm:t>
        <a:bodyPr/>
        <a:lstStyle/>
        <a:p>
          <a:endParaRPr lang="en-US"/>
        </a:p>
      </dgm:t>
    </dgm:pt>
    <dgm:pt modelId="{34A42829-1E80-4C37-ABAE-D36B8E833DAE}" type="sibTrans" cxnId="{0AED214F-C43B-4D8F-AFAE-B71AE7D9CB0F}">
      <dgm:prSet/>
      <dgm:spPr/>
      <dgm:t>
        <a:bodyPr/>
        <a:lstStyle/>
        <a:p>
          <a:endParaRPr lang="en-US"/>
        </a:p>
      </dgm:t>
    </dgm:pt>
    <dgm:pt modelId="{AFA56675-EB12-4AB7-A0F2-DD6F8436F2C3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3200" dirty="0">
              <a:latin typeface="Arial" panose="020B0604020202020204" pitchFamily="34" charset="0"/>
              <a:cs typeface="Arial" panose="020B0604020202020204" pitchFamily="34" charset="0"/>
            </a:rPr>
            <a:t>FAFSA on the Phone (FOTP)</a:t>
          </a:r>
        </a:p>
      </dgm:t>
    </dgm:pt>
    <dgm:pt modelId="{2F283BD2-8B51-4312-82E9-690F1640D185}" type="parTrans" cxnId="{15FF2B80-8500-4E82-B04D-5AC2AEDF8145}">
      <dgm:prSet/>
      <dgm:spPr/>
      <dgm:t>
        <a:bodyPr/>
        <a:lstStyle/>
        <a:p>
          <a:endParaRPr lang="en-US"/>
        </a:p>
      </dgm:t>
    </dgm:pt>
    <dgm:pt modelId="{583B73C7-693F-4B94-A19C-38A9FCF6FDD9}" type="sibTrans" cxnId="{15FF2B80-8500-4E82-B04D-5AC2AEDF8145}">
      <dgm:prSet/>
      <dgm:spPr/>
      <dgm:t>
        <a:bodyPr/>
        <a:lstStyle/>
        <a:p>
          <a:endParaRPr lang="en-US"/>
        </a:p>
      </dgm:t>
    </dgm:pt>
    <dgm:pt modelId="{EC7C29F2-E48D-49B2-8F3C-8CF882BAAE46}" type="pres">
      <dgm:prSet presAssocID="{277BE417-03EF-4697-9F53-959049A083A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4DACA730-C81C-4697-87A3-6CF51FAA60C5}" type="pres">
      <dgm:prSet presAssocID="{277BE417-03EF-4697-9F53-959049A083A9}" presName="Name1" presStyleCnt="0"/>
      <dgm:spPr/>
    </dgm:pt>
    <dgm:pt modelId="{32594E5E-6164-46EE-8D62-2057AF3D682B}" type="pres">
      <dgm:prSet presAssocID="{277BE417-03EF-4697-9F53-959049A083A9}" presName="cycle" presStyleCnt="0"/>
      <dgm:spPr/>
    </dgm:pt>
    <dgm:pt modelId="{D4E5EBB4-4443-40BC-9DD5-049D8072D240}" type="pres">
      <dgm:prSet presAssocID="{277BE417-03EF-4697-9F53-959049A083A9}" presName="srcNode" presStyleLbl="node1" presStyleIdx="0" presStyleCnt="5"/>
      <dgm:spPr/>
    </dgm:pt>
    <dgm:pt modelId="{4CCD4D92-CB6F-4FFF-924A-C5CEE4869F8D}" type="pres">
      <dgm:prSet presAssocID="{277BE417-03EF-4697-9F53-959049A083A9}" presName="conn" presStyleLbl="parChTrans1D2" presStyleIdx="0" presStyleCnt="1"/>
      <dgm:spPr/>
      <dgm:t>
        <a:bodyPr/>
        <a:lstStyle/>
        <a:p>
          <a:endParaRPr lang="en-US"/>
        </a:p>
      </dgm:t>
    </dgm:pt>
    <dgm:pt modelId="{906AA4CF-0ED2-4FF9-81BF-77B8079E4AA5}" type="pres">
      <dgm:prSet presAssocID="{277BE417-03EF-4697-9F53-959049A083A9}" presName="extraNode" presStyleLbl="node1" presStyleIdx="0" presStyleCnt="5"/>
      <dgm:spPr/>
    </dgm:pt>
    <dgm:pt modelId="{C4B01E35-4295-4EA2-9E5F-980532AB6CE5}" type="pres">
      <dgm:prSet presAssocID="{277BE417-03EF-4697-9F53-959049A083A9}" presName="dstNode" presStyleLbl="node1" presStyleIdx="0" presStyleCnt="5"/>
      <dgm:spPr/>
    </dgm:pt>
    <dgm:pt modelId="{F2738B41-2685-4679-BD58-CDECA3A82757}" type="pres">
      <dgm:prSet presAssocID="{6FEDE659-102A-4A7C-86FD-956EB086DA44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47F348-DFC3-43B3-86C2-7507DA9A4320}" type="pres">
      <dgm:prSet presAssocID="{6FEDE659-102A-4A7C-86FD-956EB086DA44}" presName="accent_1" presStyleCnt="0"/>
      <dgm:spPr/>
    </dgm:pt>
    <dgm:pt modelId="{85B04281-9A45-4F2A-ADFB-2AFDD8F4A1E8}" type="pres">
      <dgm:prSet presAssocID="{6FEDE659-102A-4A7C-86FD-956EB086DA44}" presName="accentRepeatNode" presStyleLbl="solidFgAcc1" presStyleIdx="0" presStyleCnt="5"/>
      <dgm:spPr/>
    </dgm:pt>
    <dgm:pt modelId="{FC52576A-7CE8-4868-A78B-36FB5DE236BC}" type="pres">
      <dgm:prSet presAssocID="{2FDB22CA-2DA2-442B-80D9-7DC4DC4F0393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992036-4F06-43C2-A900-C381F698221E}" type="pres">
      <dgm:prSet presAssocID="{2FDB22CA-2DA2-442B-80D9-7DC4DC4F0393}" presName="accent_2" presStyleCnt="0"/>
      <dgm:spPr/>
    </dgm:pt>
    <dgm:pt modelId="{00BA28D8-042E-4858-A087-98FC2E379814}" type="pres">
      <dgm:prSet presAssocID="{2FDB22CA-2DA2-442B-80D9-7DC4DC4F0393}" presName="accentRepeatNode" presStyleLbl="solidFgAcc1" presStyleIdx="1" presStyleCnt="5"/>
      <dgm:spPr/>
    </dgm:pt>
    <dgm:pt modelId="{AE4527A6-D6AE-4CE4-8AAD-FF15FB11E02D}" type="pres">
      <dgm:prSet presAssocID="{B998C87C-37CB-4181-81BB-B718E64A31DC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F504A6-E6F9-4419-90F0-30DBAAACD715}" type="pres">
      <dgm:prSet presAssocID="{B998C87C-37CB-4181-81BB-B718E64A31DC}" presName="accent_3" presStyleCnt="0"/>
      <dgm:spPr/>
    </dgm:pt>
    <dgm:pt modelId="{297862ED-8CDE-4ECE-9964-09915C801F19}" type="pres">
      <dgm:prSet presAssocID="{B998C87C-37CB-4181-81BB-B718E64A31DC}" presName="accentRepeatNode" presStyleLbl="solidFgAcc1" presStyleIdx="2" presStyleCnt="5"/>
      <dgm:spPr/>
    </dgm:pt>
    <dgm:pt modelId="{CA0BA264-5FDD-4D80-98C4-8BFA3A26E17C}" type="pres">
      <dgm:prSet presAssocID="{AFA56675-EB12-4AB7-A0F2-DD6F8436F2C3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7B7903-AA80-4054-BC5C-4D4820C546E1}" type="pres">
      <dgm:prSet presAssocID="{AFA56675-EB12-4AB7-A0F2-DD6F8436F2C3}" presName="accent_4" presStyleCnt="0"/>
      <dgm:spPr/>
    </dgm:pt>
    <dgm:pt modelId="{8D1E3182-96F9-438C-AF7C-A268279CF296}" type="pres">
      <dgm:prSet presAssocID="{AFA56675-EB12-4AB7-A0F2-DD6F8436F2C3}" presName="accentRepeatNode" presStyleLbl="solidFgAcc1" presStyleIdx="3" presStyleCnt="5"/>
      <dgm:spPr/>
    </dgm:pt>
    <dgm:pt modelId="{B001E0F5-DE18-42BD-ADE0-A12A80B0A607}" type="pres">
      <dgm:prSet presAssocID="{40B5EE47-6841-4D92-B336-2664B6935F65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F121B6-B37E-46E3-85B0-A66DA300585D}" type="pres">
      <dgm:prSet presAssocID="{40B5EE47-6841-4D92-B336-2664B6935F65}" presName="accent_5" presStyleCnt="0"/>
      <dgm:spPr/>
    </dgm:pt>
    <dgm:pt modelId="{8C0C7A27-A2B1-4BEA-B7D5-48CDAADCFF7A}" type="pres">
      <dgm:prSet presAssocID="{40B5EE47-6841-4D92-B336-2664B6935F65}" presName="accentRepeatNode" presStyleLbl="solidFgAcc1" presStyleIdx="4" presStyleCnt="5"/>
      <dgm:spPr/>
    </dgm:pt>
  </dgm:ptLst>
  <dgm:cxnLst>
    <dgm:cxn modelId="{E6F9AD49-FE03-4F75-B0A1-5316FA7D02DB}" type="presOf" srcId="{AFA56675-EB12-4AB7-A0F2-DD6F8436F2C3}" destId="{CA0BA264-5FDD-4D80-98C4-8BFA3A26E17C}" srcOrd="0" destOrd="0" presId="urn:microsoft.com/office/officeart/2008/layout/VerticalCurvedList"/>
    <dgm:cxn modelId="{313487CF-7EA7-436B-8130-E9F41A49A937}" type="presOf" srcId="{6FEDE659-102A-4A7C-86FD-956EB086DA44}" destId="{F2738B41-2685-4679-BD58-CDECA3A82757}" srcOrd="0" destOrd="0" presId="urn:microsoft.com/office/officeart/2008/layout/VerticalCurvedList"/>
    <dgm:cxn modelId="{26C7DE5C-C8B9-47C4-B630-B1DA24A279EA}" type="presOf" srcId="{40B5EE47-6841-4D92-B336-2664B6935F65}" destId="{B001E0F5-DE18-42BD-ADE0-A12A80B0A607}" srcOrd="0" destOrd="0" presId="urn:microsoft.com/office/officeart/2008/layout/VerticalCurvedList"/>
    <dgm:cxn modelId="{02743E26-C4D1-4ACE-A1E3-C6A334BC3DA1}" type="presOf" srcId="{C8D0EA10-ED53-472A-97F4-0DC7E4B1AE63}" destId="{4CCD4D92-CB6F-4FFF-924A-C5CEE4869F8D}" srcOrd="0" destOrd="0" presId="urn:microsoft.com/office/officeart/2008/layout/VerticalCurvedList"/>
    <dgm:cxn modelId="{0AED214F-C43B-4D8F-AFAE-B71AE7D9CB0F}" srcId="{277BE417-03EF-4697-9F53-959049A083A9}" destId="{40B5EE47-6841-4D92-B336-2664B6935F65}" srcOrd="4" destOrd="0" parTransId="{5E61E652-25AE-4D46-AD2A-0FF048F319AA}" sibTransId="{34A42829-1E80-4C37-ABAE-D36B8E833DAE}"/>
    <dgm:cxn modelId="{58F02896-5764-4D22-8844-630C71F7067E}" type="presOf" srcId="{2FDB22CA-2DA2-442B-80D9-7DC4DC4F0393}" destId="{FC52576A-7CE8-4868-A78B-36FB5DE236BC}" srcOrd="0" destOrd="0" presId="urn:microsoft.com/office/officeart/2008/layout/VerticalCurvedList"/>
    <dgm:cxn modelId="{774A15A6-2132-4299-BFFA-858378114CD3}" srcId="{277BE417-03EF-4697-9F53-959049A083A9}" destId="{6FEDE659-102A-4A7C-86FD-956EB086DA44}" srcOrd="0" destOrd="0" parTransId="{57C99ED7-F3A6-4A4C-8908-696A30FDBC85}" sibTransId="{C8D0EA10-ED53-472A-97F4-0DC7E4B1AE63}"/>
    <dgm:cxn modelId="{990301A7-F508-47A5-8197-63833C205B38}" srcId="{277BE417-03EF-4697-9F53-959049A083A9}" destId="{B998C87C-37CB-4181-81BB-B718E64A31DC}" srcOrd="2" destOrd="0" parTransId="{A46FBCF7-CBBD-42CB-ABE6-B39FB231303B}" sibTransId="{5FCA6945-1E4A-4662-A20D-FA7A2FDF0F5B}"/>
    <dgm:cxn modelId="{15FF2B80-8500-4E82-B04D-5AC2AEDF8145}" srcId="{277BE417-03EF-4697-9F53-959049A083A9}" destId="{AFA56675-EB12-4AB7-A0F2-DD6F8436F2C3}" srcOrd="3" destOrd="0" parTransId="{2F283BD2-8B51-4312-82E9-690F1640D185}" sibTransId="{583B73C7-693F-4B94-A19C-38A9FCF6FDD9}"/>
    <dgm:cxn modelId="{02CB90D6-2DAA-4450-B2B2-1D5301DC656B}" type="presOf" srcId="{B998C87C-37CB-4181-81BB-B718E64A31DC}" destId="{AE4527A6-D6AE-4CE4-8AAD-FF15FB11E02D}" srcOrd="0" destOrd="0" presId="urn:microsoft.com/office/officeart/2008/layout/VerticalCurvedList"/>
    <dgm:cxn modelId="{C77D272D-3F67-45CD-9A0D-130131ABAC77}" srcId="{277BE417-03EF-4697-9F53-959049A083A9}" destId="{2FDB22CA-2DA2-442B-80D9-7DC4DC4F0393}" srcOrd="1" destOrd="0" parTransId="{5C2176DC-9CBF-42F1-AC72-6F145D5E1C1A}" sibTransId="{A3B6C7A8-FDFA-4468-9335-52543041142B}"/>
    <dgm:cxn modelId="{1E3B27FD-FAAE-4BFA-AE80-6B30C976255F}" type="presOf" srcId="{277BE417-03EF-4697-9F53-959049A083A9}" destId="{EC7C29F2-E48D-49B2-8F3C-8CF882BAAE46}" srcOrd="0" destOrd="0" presId="urn:microsoft.com/office/officeart/2008/layout/VerticalCurvedList"/>
    <dgm:cxn modelId="{525EBDAA-499C-4CA7-8761-B57BA7852A66}" type="presParOf" srcId="{EC7C29F2-E48D-49B2-8F3C-8CF882BAAE46}" destId="{4DACA730-C81C-4697-87A3-6CF51FAA60C5}" srcOrd="0" destOrd="0" presId="urn:microsoft.com/office/officeart/2008/layout/VerticalCurvedList"/>
    <dgm:cxn modelId="{7F41C8F0-8DAE-4F7D-A4F4-AF14806B5624}" type="presParOf" srcId="{4DACA730-C81C-4697-87A3-6CF51FAA60C5}" destId="{32594E5E-6164-46EE-8D62-2057AF3D682B}" srcOrd="0" destOrd="0" presId="urn:microsoft.com/office/officeart/2008/layout/VerticalCurvedList"/>
    <dgm:cxn modelId="{516E67D1-FCC1-4F0F-886C-A09EE06FA203}" type="presParOf" srcId="{32594E5E-6164-46EE-8D62-2057AF3D682B}" destId="{D4E5EBB4-4443-40BC-9DD5-049D8072D240}" srcOrd="0" destOrd="0" presId="urn:microsoft.com/office/officeart/2008/layout/VerticalCurvedList"/>
    <dgm:cxn modelId="{66DB0E4F-AA6D-48BB-AB44-D85DE337A881}" type="presParOf" srcId="{32594E5E-6164-46EE-8D62-2057AF3D682B}" destId="{4CCD4D92-CB6F-4FFF-924A-C5CEE4869F8D}" srcOrd="1" destOrd="0" presId="urn:microsoft.com/office/officeart/2008/layout/VerticalCurvedList"/>
    <dgm:cxn modelId="{F50900FF-52C3-4CEF-BE77-88B2578A8F29}" type="presParOf" srcId="{32594E5E-6164-46EE-8D62-2057AF3D682B}" destId="{906AA4CF-0ED2-4FF9-81BF-77B8079E4AA5}" srcOrd="2" destOrd="0" presId="urn:microsoft.com/office/officeart/2008/layout/VerticalCurvedList"/>
    <dgm:cxn modelId="{289A9D51-CA9D-4F18-9C13-E6C6AD65AF02}" type="presParOf" srcId="{32594E5E-6164-46EE-8D62-2057AF3D682B}" destId="{C4B01E35-4295-4EA2-9E5F-980532AB6CE5}" srcOrd="3" destOrd="0" presId="urn:microsoft.com/office/officeart/2008/layout/VerticalCurvedList"/>
    <dgm:cxn modelId="{47FEB92E-919F-467E-A8DB-24729373353D}" type="presParOf" srcId="{4DACA730-C81C-4697-87A3-6CF51FAA60C5}" destId="{F2738B41-2685-4679-BD58-CDECA3A82757}" srcOrd="1" destOrd="0" presId="urn:microsoft.com/office/officeart/2008/layout/VerticalCurvedList"/>
    <dgm:cxn modelId="{B66A5D3E-8E56-435E-9C9A-04753719962D}" type="presParOf" srcId="{4DACA730-C81C-4697-87A3-6CF51FAA60C5}" destId="{8D47F348-DFC3-43B3-86C2-7507DA9A4320}" srcOrd="2" destOrd="0" presId="urn:microsoft.com/office/officeart/2008/layout/VerticalCurvedList"/>
    <dgm:cxn modelId="{CFA3414E-CB8E-454D-947B-636E7342AD88}" type="presParOf" srcId="{8D47F348-DFC3-43B3-86C2-7507DA9A4320}" destId="{85B04281-9A45-4F2A-ADFB-2AFDD8F4A1E8}" srcOrd="0" destOrd="0" presId="urn:microsoft.com/office/officeart/2008/layout/VerticalCurvedList"/>
    <dgm:cxn modelId="{C7956611-0710-4C5A-8966-6631E03B3204}" type="presParOf" srcId="{4DACA730-C81C-4697-87A3-6CF51FAA60C5}" destId="{FC52576A-7CE8-4868-A78B-36FB5DE236BC}" srcOrd="3" destOrd="0" presId="urn:microsoft.com/office/officeart/2008/layout/VerticalCurvedList"/>
    <dgm:cxn modelId="{C98C539B-55A5-4DFF-84AD-8DC07FF1F636}" type="presParOf" srcId="{4DACA730-C81C-4697-87A3-6CF51FAA60C5}" destId="{C5992036-4F06-43C2-A900-C381F698221E}" srcOrd="4" destOrd="0" presId="urn:microsoft.com/office/officeart/2008/layout/VerticalCurvedList"/>
    <dgm:cxn modelId="{5FB00DDA-A76A-4A2C-BD42-08FD42BDB2D5}" type="presParOf" srcId="{C5992036-4F06-43C2-A900-C381F698221E}" destId="{00BA28D8-042E-4858-A087-98FC2E379814}" srcOrd="0" destOrd="0" presId="urn:microsoft.com/office/officeart/2008/layout/VerticalCurvedList"/>
    <dgm:cxn modelId="{687D0DE4-3407-4525-9DBA-B6E91E039108}" type="presParOf" srcId="{4DACA730-C81C-4697-87A3-6CF51FAA60C5}" destId="{AE4527A6-D6AE-4CE4-8AAD-FF15FB11E02D}" srcOrd="5" destOrd="0" presId="urn:microsoft.com/office/officeart/2008/layout/VerticalCurvedList"/>
    <dgm:cxn modelId="{E76A35BA-FAEE-48B5-A300-4434C6750041}" type="presParOf" srcId="{4DACA730-C81C-4697-87A3-6CF51FAA60C5}" destId="{B7F504A6-E6F9-4419-90F0-30DBAAACD715}" srcOrd="6" destOrd="0" presId="urn:microsoft.com/office/officeart/2008/layout/VerticalCurvedList"/>
    <dgm:cxn modelId="{C3A9E97B-31C2-47C4-AD38-47A47274A5BA}" type="presParOf" srcId="{B7F504A6-E6F9-4419-90F0-30DBAAACD715}" destId="{297862ED-8CDE-4ECE-9964-09915C801F19}" srcOrd="0" destOrd="0" presId="urn:microsoft.com/office/officeart/2008/layout/VerticalCurvedList"/>
    <dgm:cxn modelId="{EB1667D6-836B-4F04-91B3-70C4E32A0662}" type="presParOf" srcId="{4DACA730-C81C-4697-87A3-6CF51FAA60C5}" destId="{CA0BA264-5FDD-4D80-98C4-8BFA3A26E17C}" srcOrd="7" destOrd="0" presId="urn:microsoft.com/office/officeart/2008/layout/VerticalCurvedList"/>
    <dgm:cxn modelId="{C91813D6-9712-4D44-86DB-9B18AFBDF509}" type="presParOf" srcId="{4DACA730-C81C-4697-87A3-6CF51FAA60C5}" destId="{9E7B7903-AA80-4054-BC5C-4D4820C546E1}" srcOrd="8" destOrd="0" presId="urn:microsoft.com/office/officeart/2008/layout/VerticalCurvedList"/>
    <dgm:cxn modelId="{220FC4A0-8314-4436-BCB7-97D39B34F860}" type="presParOf" srcId="{9E7B7903-AA80-4054-BC5C-4D4820C546E1}" destId="{8D1E3182-96F9-438C-AF7C-A268279CF296}" srcOrd="0" destOrd="0" presId="urn:microsoft.com/office/officeart/2008/layout/VerticalCurvedList"/>
    <dgm:cxn modelId="{3D4E21B4-13DC-48E5-AC54-44D6D11D4CA9}" type="presParOf" srcId="{4DACA730-C81C-4697-87A3-6CF51FAA60C5}" destId="{B001E0F5-DE18-42BD-ADE0-A12A80B0A607}" srcOrd="9" destOrd="0" presId="urn:microsoft.com/office/officeart/2008/layout/VerticalCurvedList"/>
    <dgm:cxn modelId="{13A501F4-D944-4367-819A-BE8862D12803}" type="presParOf" srcId="{4DACA730-C81C-4697-87A3-6CF51FAA60C5}" destId="{62F121B6-B37E-46E3-85B0-A66DA300585D}" srcOrd="10" destOrd="0" presId="urn:microsoft.com/office/officeart/2008/layout/VerticalCurvedList"/>
    <dgm:cxn modelId="{CF01F1AE-838C-455F-BCA1-F3E598536B1A}" type="presParOf" srcId="{62F121B6-B37E-46E3-85B0-A66DA300585D}" destId="{8C0C7A27-A2B1-4BEA-B7D5-48CDAADCFF7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68C5EFF-9053-4376-9EEC-D9EBC395BE0F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F81FF52-536F-40DB-A4B6-C4E48ED31DDF}">
      <dgm:prSet custT="1"/>
      <dgm:spPr/>
      <dgm:t>
        <a:bodyPr/>
        <a:lstStyle/>
        <a:p>
          <a:r>
            <a:rPr lang="en-US" sz="3600" dirty="0">
              <a:latin typeface="Arial" panose="020B0604020202020204" pitchFamily="34" charset="0"/>
              <a:cs typeface="Arial" panose="020B0604020202020204" pitchFamily="34" charset="0"/>
            </a:rPr>
            <a:t>Certain tax filers cannot use the </a:t>
          </a:r>
        </a:p>
        <a:p>
          <a:r>
            <a:rPr lang="en-US" sz="3600" dirty="0">
              <a:latin typeface="Arial" panose="020B0604020202020204" pitchFamily="34" charset="0"/>
              <a:cs typeface="Arial" panose="020B0604020202020204" pitchFamily="34" charset="0"/>
            </a:rPr>
            <a:t>IRS Data Retrieval Tool</a:t>
          </a:r>
        </a:p>
      </dgm:t>
    </dgm:pt>
    <dgm:pt modelId="{263D5951-AD9F-498E-856E-4AE76114A566}" type="parTrans" cxnId="{D50EBD9C-3D03-4D66-A920-4D6CA7584931}">
      <dgm:prSet/>
      <dgm:spPr/>
      <dgm:t>
        <a:bodyPr/>
        <a:lstStyle/>
        <a:p>
          <a:endParaRPr lang="en-US"/>
        </a:p>
      </dgm:t>
    </dgm:pt>
    <dgm:pt modelId="{A32F12A8-317D-4CC6-B27A-DBD4E5D82F50}" type="sibTrans" cxnId="{D50EBD9C-3D03-4D66-A920-4D6CA7584931}">
      <dgm:prSet/>
      <dgm:spPr/>
      <dgm:t>
        <a:bodyPr/>
        <a:lstStyle/>
        <a:p>
          <a:endParaRPr lang="en-US"/>
        </a:p>
      </dgm:t>
    </dgm:pt>
    <dgm:pt modelId="{2A255BCD-0BF0-483D-96E4-E6D8BFEA52FE}">
      <dgm:prSet/>
      <dgm:spPr>
        <a:solidFill>
          <a:srgbClr val="6B95C7"/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Did not indicate on FAFSA a tax return was completed</a:t>
          </a:r>
        </a:p>
      </dgm:t>
    </dgm:pt>
    <dgm:pt modelId="{5D76D5C5-CE60-440D-B387-8C7E57F18E9E}" type="parTrans" cxnId="{A4401B19-1522-4DEA-955F-B7A994020912}">
      <dgm:prSet/>
      <dgm:spPr/>
      <dgm:t>
        <a:bodyPr/>
        <a:lstStyle/>
        <a:p>
          <a:endParaRPr lang="en-US"/>
        </a:p>
      </dgm:t>
    </dgm:pt>
    <dgm:pt modelId="{175EBD24-D57C-45A7-9535-F7152F2852ED}" type="sibTrans" cxnId="{A4401B19-1522-4DEA-955F-B7A994020912}">
      <dgm:prSet/>
      <dgm:spPr/>
      <dgm:t>
        <a:bodyPr/>
        <a:lstStyle/>
        <a:p>
          <a:endParaRPr lang="en-US"/>
        </a:p>
      </dgm:t>
    </dgm:pt>
    <dgm:pt modelId="{0AE15FA1-BA45-49C6-8E65-46B7DE86F3EC}">
      <dgm:prSet/>
      <dgm:spPr>
        <a:solidFill>
          <a:srgbClr val="6B95C7"/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Marriage date is January 2017, or later</a:t>
          </a:r>
        </a:p>
      </dgm:t>
    </dgm:pt>
    <dgm:pt modelId="{E7F4D3C9-E357-46F6-9041-5BDB80291D1F}" type="parTrans" cxnId="{DC5C08B8-09C6-41D8-AB73-A4F8BD5E69DC}">
      <dgm:prSet/>
      <dgm:spPr/>
      <dgm:t>
        <a:bodyPr/>
        <a:lstStyle/>
        <a:p>
          <a:endParaRPr lang="en-US"/>
        </a:p>
      </dgm:t>
    </dgm:pt>
    <dgm:pt modelId="{7681AEC3-0533-488C-9AD0-E86BECD4A283}" type="sibTrans" cxnId="{DC5C08B8-09C6-41D8-AB73-A4F8BD5E69DC}">
      <dgm:prSet/>
      <dgm:spPr/>
      <dgm:t>
        <a:bodyPr/>
        <a:lstStyle/>
        <a:p>
          <a:endParaRPr lang="en-US"/>
        </a:p>
      </dgm:t>
    </dgm:pt>
    <dgm:pt modelId="{E0F438C5-B74D-49B8-B4A0-4E9D6A688D2A}">
      <dgm:prSet/>
      <dgm:spPr>
        <a:solidFill>
          <a:srgbClr val="6B95C7"/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First three digits of the SSN are 666</a:t>
          </a:r>
        </a:p>
      </dgm:t>
    </dgm:pt>
    <dgm:pt modelId="{DC26DA5E-0935-431F-89F6-7564046A677F}" type="parTrans" cxnId="{2ADB7592-111C-49FC-A325-D46C3DD19C27}">
      <dgm:prSet/>
      <dgm:spPr/>
      <dgm:t>
        <a:bodyPr/>
        <a:lstStyle/>
        <a:p>
          <a:endParaRPr lang="en-US"/>
        </a:p>
      </dgm:t>
    </dgm:pt>
    <dgm:pt modelId="{E980A363-4A04-43E3-9C19-B8559CE1E202}" type="sibTrans" cxnId="{2ADB7592-111C-49FC-A325-D46C3DD19C27}">
      <dgm:prSet/>
      <dgm:spPr/>
      <dgm:t>
        <a:bodyPr/>
        <a:lstStyle/>
        <a:p>
          <a:endParaRPr lang="en-US"/>
        </a:p>
      </dgm:t>
    </dgm:pt>
    <dgm:pt modelId="{A64E9A79-1E66-4466-8E00-24181C4B552A}">
      <dgm:prSet/>
      <dgm:spPr>
        <a:solidFill>
          <a:srgbClr val="6B95C7"/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Filed a non-U.S. tax return</a:t>
          </a:r>
        </a:p>
      </dgm:t>
    </dgm:pt>
    <dgm:pt modelId="{D4BD6447-7AD2-444E-8270-EE9DE3CA86E9}" type="parTrans" cxnId="{AA53AF19-6727-49A4-B876-EBEE300E1003}">
      <dgm:prSet/>
      <dgm:spPr/>
      <dgm:t>
        <a:bodyPr/>
        <a:lstStyle/>
        <a:p>
          <a:endParaRPr lang="en-US"/>
        </a:p>
      </dgm:t>
    </dgm:pt>
    <dgm:pt modelId="{F905D5C6-3682-4F50-BD85-A47BD5F401B1}" type="sibTrans" cxnId="{AA53AF19-6727-49A4-B876-EBEE300E1003}">
      <dgm:prSet/>
      <dgm:spPr/>
      <dgm:t>
        <a:bodyPr/>
        <a:lstStyle/>
        <a:p>
          <a:endParaRPr lang="en-US"/>
        </a:p>
      </dgm:t>
    </dgm:pt>
    <dgm:pt modelId="{D898F009-08BE-4028-8107-06406E6FBDC9}">
      <dgm:prSet/>
      <dgm:spPr>
        <a:solidFill>
          <a:srgbClr val="6B95C7"/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Married and filed as head of household, or filed separate returns</a:t>
          </a:r>
        </a:p>
      </dgm:t>
    </dgm:pt>
    <dgm:pt modelId="{F1CBBCE2-BF8A-47BA-952A-D338522831F8}" type="parTrans" cxnId="{E0C0BB6C-7420-47FD-9517-68C126CA1EBE}">
      <dgm:prSet/>
      <dgm:spPr/>
      <dgm:t>
        <a:bodyPr/>
        <a:lstStyle/>
        <a:p>
          <a:endParaRPr lang="en-US"/>
        </a:p>
      </dgm:t>
    </dgm:pt>
    <dgm:pt modelId="{E66D69B7-BE8F-4D40-8BD1-8601F57236C6}" type="sibTrans" cxnId="{E0C0BB6C-7420-47FD-9517-68C126CA1EBE}">
      <dgm:prSet/>
      <dgm:spPr/>
      <dgm:t>
        <a:bodyPr/>
        <a:lstStyle/>
        <a:p>
          <a:endParaRPr lang="en-US"/>
        </a:p>
      </dgm:t>
    </dgm:pt>
    <dgm:pt modelId="{24FA7423-780A-4ADB-9AB4-21898780D5CE}">
      <dgm:prSet/>
      <dgm:spPr>
        <a:solidFill>
          <a:srgbClr val="6B95C7"/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Neither married parent entered a valid SSN</a:t>
          </a:r>
        </a:p>
      </dgm:t>
    </dgm:pt>
    <dgm:pt modelId="{5BC799F9-1174-4469-BEC2-BB49B35AEBE0}" type="parTrans" cxnId="{7572EBF4-1B04-4FDA-BAFB-049D08FD4DC1}">
      <dgm:prSet/>
      <dgm:spPr/>
      <dgm:t>
        <a:bodyPr/>
        <a:lstStyle/>
        <a:p>
          <a:endParaRPr lang="en-US"/>
        </a:p>
      </dgm:t>
    </dgm:pt>
    <dgm:pt modelId="{A7E1910F-ED3F-44D4-99E7-D0AF395AFB18}" type="sibTrans" cxnId="{7572EBF4-1B04-4FDA-BAFB-049D08FD4DC1}">
      <dgm:prSet/>
      <dgm:spPr/>
      <dgm:t>
        <a:bodyPr/>
        <a:lstStyle/>
        <a:p>
          <a:endParaRPr lang="en-US"/>
        </a:p>
      </dgm:t>
    </dgm:pt>
    <dgm:pt modelId="{366AE46E-54A1-46C7-8302-02F8E013220E}">
      <dgm:prSet/>
      <dgm:spPr>
        <a:solidFill>
          <a:srgbClr val="6B95C7"/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Non-married parent or both married parents entered all zeroes for the SSN</a:t>
          </a:r>
        </a:p>
      </dgm:t>
    </dgm:pt>
    <dgm:pt modelId="{C9BD7727-3057-412F-BA8E-7A68954F65B4}" type="parTrans" cxnId="{B22A32FF-14AF-4EFC-86B2-209ED19D4AA1}">
      <dgm:prSet/>
      <dgm:spPr/>
      <dgm:t>
        <a:bodyPr/>
        <a:lstStyle/>
        <a:p>
          <a:endParaRPr lang="en-US"/>
        </a:p>
      </dgm:t>
    </dgm:pt>
    <dgm:pt modelId="{74B001D5-F46A-4714-8788-0D0432FE50C0}" type="sibTrans" cxnId="{B22A32FF-14AF-4EFC-86B2-209ED19D4AA1}">
      <dgm:prSet/>
      <dgm:spPr/>
      <dgm:t>
        <a:bodyPr/>
        <a:lstStyle/>
        <a:p>
          <a:endParaRPr lang="en-US"/>
        </a:p>
      </dgm:t>
    </dgm:pt>
    <dgm:pt modelId="{57F9FCD9-3BA1-46FE-9A86-98F8EC167EF4}" type="pres">
      <dgm:prSet presAssocID="{068C5EFF-9053-4376-9EEC-D9EBC395BE0F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2E2B2D4-5D81-4E02-BF5F-CA5FC3672B12}" type="pres">
      <dgm:prSet presAssocID="{0F81FF52-536F-40DB-A4B6-C4E48ED31DDF}" presName="roof" presStyleLbl="dkBgShp" presStyleIdx="0" presStyleCnt="2"/>
      <dgm:spPr/>
      <dgm:t>
        <a:bodyPr/>
        <a:lstStyle/>
        <a:p>
          <a:endParaRPr lang="en-US"/>
        </a:p>
      </dgm:t>
    </dgm:pt>
    <dgm:pt modelId="{1AF5C997-57E5-49AB-913E-B40A9C402D87}" type="pres">
      <dgm:prSet presAssocID="{0F81FF52-536F-40DB-A4B6-C4E48ED31DDF}" presName="pillars" presStyleCnt="0"/>
      <dgm:spPr/>
    </dgm:pt>
    <dgm:pt modelId="{4D5791FB-88AE-4085-BF06-6168C6E23C57}" type="pres">
      <dgm:prSet presAssocID="{0F81FF52-536F-40DB-A4B6-C4E48ED31DDF}" presName="pillar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E998BF-0381-477E-AAE8-B755529DF6D1}" type="pres">
      <dgm:prSet presAssocID="{0AE15FA1-BA45-49C6-8E65-46B7DE86F3EC}" presName="pillarX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829F29-8EC1-4265-A142-EAD87D1B180B}" type="pres">
      <dgm:prSet presAssocID="{E0F438C5-B74D-49B8-B4A0-4E9D6A688D2A}" presName="pillarX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F5335F-6E72-4F66-A0C0-843B5C20B1F0}" type="pres">
      <dgm:prSet presAssocID="{A64E9A79-1E66-4466-8E00-24181C4B552A}" presName="pillarX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D0CE40-12DE-4F3E-A162-5D510837C7AF}" type="pres">
      <dgm:prSet presAssocID="{D898F009-08BE-4028-8107-06406E6FBDC9}" presName="pillarX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87B1B9-6CE1-4570-9F42-E88FB51EE26F}" type="pres">
      <dgm:prSet presAssocID="{24FA7423-780A-4ADB-9AB4-21898780D5CE}" presName="pillarX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1ABA9C-E4A3-48F6-BA97-577BC1FC89D9}" type="pres">
      <dgm:prSet presAssocID="{366AE46E-54A1-46C7-8302-02F8E013220E}" presName="pillarX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A24CA5-A769-4AD8-9829-CACB8FAAEB88}" type="pres">
      <dgm:prSet presAssocID="{0F81FF52-536F-40DB-A4B6-C4E48ED31DDF}" presName="base" presStyleLbl="dkBgShp" presStyleIdx="1" presStyleCnt="2"/>
      <dgm:spPr/>
    </dgm:pt>
  </dgm:ptLst>
  <dgm:cxnLst>
    <dgm:cxn modelId="{E0C0BB6C-7420-47FD-9517-68C126CA1EBE}" srcId="{0F81FF52-536F-40DB-A4B6-C4E48ED31DDF}" destId="{D898F009-08BE-4028-8107-06406E6FBDC9}" srcOrd="4" destOrd="0" parTransId="{F1CBBCE2-BF8A-47BA-952A-D338522831F8}" sibTransId="{E66D69B7-BE8F-4D40-8BD1-8601F57236C6}"/>
    <dgm:cxn modelId="{01C0B016-3681-4615-B016-7AFE90C503C7}" type="presOf" srcId="{068C5EFF-9053-4376-9EEC-D9EBC395BE0F}" destId="{57F9FCD9-3BA1-46FE-9A86-98F8EC167EF4}" srcOrd="0" destOrd="0" presId="urn:microsoft.com/office/officeart/2005/8/layout/hList3"/>
    <dgm:cxn modelId="{B22A32FF-14AF-4EFC-86B2-209ED19D4AA1}" srcId="{0F81FF52-536F-40DB-A4B6-C4E48ED31DDF}" destId="{366AE46E-54A1-46C7-8302-02F8E013220E}" srcOrd="6" destOrd="0" parTransId="{C9BD7727-3057-412F-BA8E-7A68954F65B4}" sibTransId="{74B001D5-F46A-4714-8788-0D0432FE50C0}"/>
    <dgm:cxn modelId="{E128BB36-9A51-4F2C-A7DA-235C338869B6}" type="presOf" srcId="{E0F438C5-B74D-49B8-B4A0-4E9D6A688D2A}" destId="{58829F29-8EC1-4265-A142-EAD87D1B180B}" srcOrd="0" destOrd="0" presId="urn:microsoft.com/office/officeart/2005/8/layout/hList3"/>
    <dgm:cxn modelId="{2ADB7592-111C-49FC-A325-D46C3DD19C27}" srcId="{0F81FF52-536F-40DB-A4B6-C4E48ED31DDF}" destId="{E0F438C5-B74D-49B8-B4A0-4E9D6A688D2A}" srcOrd="2" destOrd="0" parTransId="{DC26DA5E-0935-431F-89F6-7564046A677F}" sibTransId="{E980A363-4A04-43E3-9C19-B8559CE1E202}"/>
    <dgm:cxn modelId="{D50EBD9C-3D03-4D66-A920-4D6CA7584931}" srcId="{068C5EFF-9053-4376-9EEC-D9EBC395BE0F}" destId="{0F81FF52-536F-40DB-A4B6-C4E48ED31DDF}" srcOrd="0" destOrd="0" parTransId="{263D5951-AD9F-498E-856E-4AE76114A566}" sibTransId="{A32F12A8-317D-4CC6-B27A-DBD4E5D82F50}"/>
    <dgm:cxn modelId="{DC5C08B8-09C6-41D8-AB73-A4F8BD5E69DC}" srcId="{0F81FF52-536F-40DB-A4B6-C4E48ED31DDF}" destId="{0AE15FA1-BA45-49C6-8E65-46B7DE86F3EC}" srcOrd="1" destOrd="0" parTransId="{E7F4D3C9-E357-46F6-9041-5BDB80291D1F}" sibTransId="{7681AEC3-0533-488C-9AD0-E86BECD4A283}"/>
    <dgm:cxn modelId="{AA53AF19-6727-49A4-B876-EBEE300E1003}" srcId="{0F81FF52-536F-40DB-A4B6-C4E48ED31DDF}" destId="{A64E9A79-1E66-4466-8E00-24181C4B552A}" srcOrd="3" destOrd="0" parTransId="{D4BD6447-7AD2-444E-8270-EE9DE3CA86E9}" sibTransId="{F905D5C6-3682-4F50-BD85-A47BD5F401B1}"/>
    <dgm:cxn modelId="{CEFE2D90-121E-4C91-AFD1-02354009BE55}" type="presOf" srcId="{0F81FF52-536F-40DB-A4B6-C4E48ED31DDF}" destId="{32E2B2D4-5D81-4E02-BF5F-CA5FC3672B12}" srcOrd="0" destOrd="0" presId="urn:microsoft.com/office/officeart/2005/8/layout/hList3"/>
    <dgm:cxn modelId="{36FE0912-7DCC-4B09-A0C1-6901868EEF0B}" type="presOf" srcId="{0AE15FA1-BA45-49C6-8E65-46B7DE86F3EC}" destId="{10E998BF-0381-477E-AAE8-B755529DF6D1}" srcOrd="0" destOrd="0" presId="urn:microsoft.com/office/officeart/2005/8/layout/hList3"/>
    <dgm:cxn modelId="{7572EBF4-1B04-4FDA-BAFB-049D08FD4DC1}" srcId="{0F81FF52-536F-40DB-A4B6-C4E48ED31DDF}" destId="{24FA7423-780A-4ADB-9AB4-21898780D5CE}" srcOrd="5" destOrd="0" parTransId="{5BC799F9-1174-4469-BEC2-BB49B35AEBE0}" sibTransId="{A7E1910F-ED3F-44D4-99E7-D0AF395AFB18}"/>
    <dgm:cxn modelId="{A4401B19-1522-4DEA-955F-B7A994020912}" srcId="{0F81FF52-536F-40DB-A4B6-C4E48ED31DDF}" destId="{2A255BCD-0BF0-483D-96E4-E6D8BFEA52FE}" srcOrd="0" destOrd="0" parTransId="{5D76D5C5-CE60-440D-B387-8C7E57F18E9E}" sibTransId="{175EBD24-D57C-45A7-9535-F7152F2852ED}"/>
    <dgm:cxn modelId="{7DE3333A-0E7D-4298-9312-586589D6410D}" type="presOf" srcId="{A64E9A79-1E66-4466-8E00-24181C4B552A}" destId="{82F5335F-6E72-4F66-A0C0-843B5C20B1F0}" srcOrd="0" destOrd="0" presId="urn:microsoft.com/office/officeart/2005/8/layout/hList3"/>
    <dgm:cxn modelId="{3D7BE7C1-34F7-4D0B-BB09-3F5B42DC45FF}" type="presOf" srcId="{24FA7423-780A-4ADB-9AB4-21898780D5CE}" destId="{B487B1B9-6CE1-4570-9F42-E88FB51EE26F}" srcOrd="0" destOrd="0" presId="urn:microsoft.com/office/officeart/2005/8/layout/hList3"/>
    <dgm:cxn modelId="{9D926FF3-B65F-40AA-BFAF-B4A2F3311787}" type="presOf" srcId="{2A255BCD-0BF0-483D-96E4-E6D8BFEA52FE}" destId="{4D5791FB-88AE-4085-BF06-6168C6E23C57}" srcOrd="0" destOrd="0" presId="urn:microsoft.com/office/officeart/2005/8/layout/hList3"/>
    <dgm:cxn modelId="{FDB8B4E0-5ADD-4E53-8C19-1357B6127B28}" type="presOf" srcId="{D898F009-08BE-4028-8107-06406E6FBDC9}" destId="{0FD0CE40-12DE-4F3E-A162-5D510837C7AF}" srcOrd="0" destOrd="0" presId="urn:microsoft.com/office/officeart/2005/8/layout/hList3"/>
    <dgm:cxn modelId="{6E7DC988-28C6-4990-9511-21B723D5B3B2}" type="presOf" srcId="{366AE46E-54A1-46C7-8302-02F8E013220E}" destId="{B31ABA9C-E4A3-48F6-BA97-577BC1FC89D9}" srcOrd="0" destOrd="0" presId="urn:microsoft.com/office/officeart/2005/8/layout/hList3"/>
    <dgm:cxn modelId="{A3ED3F24-5AD9-4889-B189-B7490B019E63}" type="presParOf" srcId="{57F9FCD9-3BA1-46FE-9A86-98F8EC167EF4}" destId="{32E2B2D4-5D81-4E02-BF5F-CA5FC3672B12}" srcOrd="0" destOrd="0" presId="urn:microsoft.com/office/officeart/2005/8/layout/hList3"/>
    <dgm:cxn modelId="{260494F4-E06D-4347-B040-EB5763C8F5EB}" type="presParOf" srcId="{57F9FCD9-3BA1-46FE-9A86-98F8EC167EF4}" destId="{1AF5C997-57E5-49AB-913E-B40A9C402D87}" srcOrd="1" destOrd="0" presId="urn:microsoft.com/office/officeart/2005/8/layout/hList3"/>
    <dgm:cxn modelId="{2BDB20C5-5228-4BAA-AB5B-8801BA6351BB}" type="presParOf" srcId="{1AF5C997-57E5-49AB-913E-B40A9C402D87}" destId="{4D5791FB-88AE-4085-BF06-6168C6E23C57}" srcOrd="0" destOrd="0" presId="urn:microsoft.com/office/officeart/2005/8/layout/hList3"/>
    <dgm:cxn modelId="{030A0A08-0679-4C0C-8671-149EC8EEF6D6}" type="presParOf" srcId="{1AF5C997-57E5-49AB-913E-B40A9C402D87}" destId="{10E998BF-0381-477E-AAE8-B755529DF6D1}" srcOrd="1" destOrd="0" presId="urn:microsoft.com/office/officeart/2005/8/layout/hList3"/>
    <dgm:cxn modelId="{30ACDADC-95FF-4B5A-BB68-EB0904DE5B38}" type="presParOf" srcId="{1AF5C997-57E5-49AB-913E-B40A9C402D87}" destId="{58829F29-8EC1-4265-A142-EAD87D1B180B}" srcOrd="2" destOrd="0" presId="urn:microsoft.com/office/officeart/2005/8/layout/hList3"/>
    <dgm:cxn modelId="{A3CA4EDA-77F0-4355-BEA7-5091D726FD23}" type="presParOf" srcId="{1AF5C997-57E5-49AB-913E-B40A9C402D87}" destId="{82F5335F-6E72-4F66-A0C0-843B5C20B1F0}" srcOrd="3" destOrd="0" presId="urn:microsoft.com/office/officeart/2005/8/layout/hList3"/>
    <dgm:cxn modelId="{C8CF6271-7156-409B-A3DB-9BEE463C8FE5}" type="presParOf" srcId="{1AF5C997-57E5-49AB-913E-B40A9C402D87}" destId="{0FD0CE40-12DE-4F3E-A162-5D510837C7AF}" srcOrd="4" destOrd="0" presId="urn:microsoft.com/office/officeart/2005/8/layout/hList3"/>
    <dgm:cxn modelId="{71420024-A478-4C66-9924-1B2C5CF77391}" type="presParOf" srcId="{1AF5C997-57E5-49AB-913E-B40A9C402D87}" destId="{B487B1B9-6CE1-4570-9F42-E88FB51EE26F}" srcOrd="5" destOrd="0" presId="urn:microsoft.com/office/officeart/2005/8/layout/hList3"/>
    <dgm:cxn modelId="{1E9CC33F-EB12-4BB2-926F-2DC191D1DFD9}" type="presParOf" srcId="{1AF5C997-57E5-49AB-913E-B40A9C402D87}" destId="{B31ABA9C-E4A3-48F6-BA97-577BC1FC89D9}" srcOrd="6" destOrd="0" presId="urn:microsoft.com/office/officeart/2005/8/layout/hList3"/>
    <dgm:cxn modelId="{A9934785-931D-4F79-A8BB-8872DAD302EC}" type="presParOf" srcId="{57F9FCD9-3BA1-46FE-9A86-98F8EC167EF4}" destId="{87A24CA5-A769-4AD8-9829-CACB8FAAEB88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078FF42-6BC8-4D6D-9CAC-B6C094BA4747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8FE726A-8F1C-44CD-B01D-875DAF9F01D1}" type="pres">
      <dgm:prSet presAssocID="{2078FF42-6BC8-4D6D-9CAC-B6C094BA474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54D5F165-55D7-4E15-B622-EF8ED3928E66}" type="presOf" srcId="{2078FF42-6BC8-4D6D-9CAC-B6C094BA4747}" destId="{48FE726A-8F1C-44CD-B01D-875DAF9F01D1}" srcOrd="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36CBB1-CBC3-466D-A6BF-D60DAA15E5BE}" type="doc">
      <dgm:prSet loTypeId="urn:microsoft.com/office/officeart/2005/8/layout/char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3AEE709-3F8F-4943-892A-BC8124B7F50C}">
      <dgm:prSet phldrT="[Text]" custT="1"/>
      <dgm:spPr>
        <a:solidFill>
          <a:srgbClr val="00B050"/>
        </a:solidFill>
      </dgm:spPr>
      <dgm:t>
        <a:bodyPr/>
        <a:lstStyle/>
        <a:p>
          <a:pPr algn="r"/>
          <a:r>
            <a:rPr lang="en-US" sz="2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Scholarships</a:t>
          </a:r>
        </a:p>
      </dgm:t>
    </dgm:pt>
    <dgm:pt modelId="{0B6BCCAB-759D-48C8-A3EB-D44192D49530}" type="parTrans" cxnId="{759186AF-B587-4A76-A3E6-FF81C69061DB}">
      <dgm:prSet/>
      <dgm:spPr/>
      <dgm:t>
        <a:bodyPr/>
        <a:lstStyle/>
        <a:p>
          <a:endParaRPr lang="en-US"/>
        </a:p>
      </dgm:t>
    </dgm:pt>
    <dgm:pt modelId="{8AAB3066-894B-4330-B704-75E4EFDD6550}" type="sibTrans" cxnId="{759186AF-B587-4A76-A3E6-FF81C69061DB}">
      <dgm:prSet/>
      <dgm:spPr/>
      <dgm:t>
        <a:bodyPr/>
        <a:lstStyle/>
        <a:p>
          <a:endParaRPr lang="en-US"/>
        </a:p>
      </dgm:t>
    </dgm:pt>
    <dgm:pt modelId="{D95CE349-3738-4D5A-99A4-5E1073DED1B0}">
      <dgm:prSet phldrT="[Text]" custT="1"/>
      <dgm:spPr/>
      <dgm:t>
        <a:bodyPr/>
        <a:lstStyle/>
        <a:p>
          <a:r>
            <a:rPr lang="en-US" sz="24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Grants</a:t>
          </a:r>
        </a:p>
      </dgm:t>
    </dgm:pt>
    <dgm:pt modelId="{E40D19BE-56FE-4F29-B4C2-97BBD8A4986F}" type="parTrans" cxnId="{D7C0A38E-C48E-47D3-98AA-99BADF7BC202}">
      <dgm:prSet/>
      <dgm:spPr/>
      <dgm:t>
        <a:bodyPr/>
        <a:lstStyle/>
        <a:p>
          <a:endParaRPr lang="en-US"/>
        </a:p>
      </dgm:t>
    </dgm:pt>
    <dgm:pt modelId="{E58D54BF-469A-40FE-A25C-FE27CE2550B7}" type="sibTrans" cxnId="{D7C0A38E-C48E-47D3-98AA-99BADF7BC202}">
      <dgm:prSet/>
      <dgm:spPr/>
      <dgm:t>
        <a:bodyPr/>
        <a:lstStyle/>
        <a:p>
          <a:endParaRPr lang="en-US"/>
        </a:p>
      </dgm:t>
    </dgm:pt>
    <dgm:pt modelId="{500B0A59-87F2-4A5E-86BD-2AF0605CA6DB}">
      <dgm:prSet phldrT="[Text]" custT="1"/>
      <dgm:spPr>
        <a:solidFill>
          <a:srgbClr val="FF6600"/>
        </a:solidFill>
      </dgm:spPr>
      <dgm:t>
        <a:bodyPr/>
        <a:lstStyle/>
        <a:p>
          <a:r>
            <a:rPr lang="en-US" sz="2400" b="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Work-Study Employment</a:t>
          </a:r>
        </a:p>
      </dgm:t>
    </dgm:pt>
    <dgm:pt modelId="{9CBDA3EC-19C1-4594-9E4A-7798FAD35A6F}" type="parTrans" cxnId="{37C48A63-9A73-4992-95BD-B542C0E2381D}">
      <dgm:prSet/>
      <dgm:spPr/>
      <dgm:t>
        <a:bodyPr/>
        <a:lstStyle/>
        <a:p>
          <a:endParaRPr lang="en-US"/>
        </a:p>
      </dgm:t>
    </dgm:pt>
    <dgm:pt modelId="{6DE1C9DE-F7C8-47F0-8286-2D85A3AD9327}" type="sibTrans" cxnId="{37C48A63-9A73-4992-95BD-B542C0E2381D}">
      <dgm:prSet/>
      <dgm:spPr/>
      <dgm:t>
        <a:bodyPr/>
        <a:lstStyle/>
        <a:p>
          <a:endParaRPr lang="en-US"/>
        </a:p>
      </dgm:t>
    </dgm:pt>
    <dgm:pt modelId="{6C31F773-3646-454F-A9A3-C52ED5F7CDD4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2400" b="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Loans</a:t>
          </a:r>
        </a:p>
      </dgm:t>
    </dgm:pt>
    <dgm:pt modelId="{E29E9FEE-1155-49BE-9B37-F135F6015C1C}" type="parTrans" cxnId="{049164F9-7B47-4067-99C6-9F49C202A960}">
      <dgm:prSet/>
      <dgm:spPr/>
      <dgm:t>
        <a:bodyPr/>
        <a:lstStyle/>
        <a:p>
          <a:endParaRPr lang="en-US"/>
        </a:p>
      </dgm:t>
    </dgm:pt>
    <dgm:pt modelId="{25C89F0F-AAA1-4C01-A56E-CA8C09B0032F}" type="sibTrans" cxnId="{049164F9-7B47-4067-99C6-9F49C202A960}">
      <dgm:prSet/>
      <dgm:spPr/>
      <dgm:t>
        <a:bodyPr/>
        <a:lstStyle/>
        <a:p>
          <a:endParaRPr lang="en-US"/>
        </a:p>
      </dgm:t>
    </dgm:pt>
    <dgm:pt modelId="{FDE745A2-7F79-4F00-AEE4-E5E8CE120FF4}" type="pres">
      <dgm:prSet presAssocID="{8D36CBB1-CBC3-466D-A6BF-D60DAA15E5BE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25010D-B9FB-441C-816F-969633BB2F10}" type="pres">
      <dgm:prSet presAssocID="{8D36CBB1-CBC3-466D-A6BF-D60DAA15E5BE}" presName="wedge1" presStyleLbl="node1" presStyleIdx="0" presStyleCnt="4" custScaleX="140553" custScaleY="131336" custLinFactNeighborX="768" custLinFactNeighborY="384"/>
      <dgm:spPr/>
      <dgm:t>
        <a:bodyPr/>
        <a:lstStyle/>
        <a:p>
          <a:endParaRPr lang="en-US"/>
        </a:p>
      </dgm:t>
    </dgm:pt>
    <dgm:pt modelId="{08CE128E-3488-4049-A092-D34BA9EB4E7C}" type="pres">
      <dgm:prSet presAssocID="{8D36CBB1-CBC3-466D-A6BF-D60DAA15E5BE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A9E0E2-F062-49BB-8602-5660ED6764EF}" type="pres">
      <dgm:prSet presAssocID="{8D36CBB1-CBC3-466D-A6BF-D60DAA15E5BE}" presName="wedge2" presStyleLbl="node1" presStyleIdx="1" presStyleCnt="4" custScaleX="120737" custScaleY="115899" custLinFactNeighborX="1178" custLinFactNeighborY="342"/>
      <dgm:spPr/>
      <dgm:t>
        <a:bodyPr/>
        <a:lstStyle/>
        <a:p>
          <a:endParaRPr lang="en-US"/>
        </a:p>
      </dgm:t>
    </dgm:pt>
    <dgm:pt modelId="{F0B36185-53C5-4A55-9BAF-4621CB0D6D45}" type="pres">
      <dgm:prSet presAssocID="{8D36CBB1-CBC3-466D-A6BF-D60DAA15E5BE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37C0E5-3883-4F51-8AF0-A5736AFED719}" type="pres">
      <dgm:prSet presAssocID="{8D36CBB1-CBC3-466D-A6BF-D60DAA15E5BE}" presName="wedge3" presStyleLbl="node1" presStyleIdx="2" presStyleCnt="4" custScaleX="120620" custScaleY="115906"/>
      <dgm:spPr/>
      <dgm:t>
        <a:bodyPr/>
        <a:lstStyle/>
        <a:p>
          <a:endParaRPr lang="en-US"/>
        </a:p>
      </dgm:t>
    </dgm:pt>
    <dgm:pt modelId="{1988F05A-0E94-4B63-B620-2D4BF49F0D2C}" type="pres">
      <dgm:prSet presAssocID="{8D36CBB1-CBC3-466D-A6BF-D60DAA15E5BE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29149F-801D-4F67-9D73-4C2AACCF82D7}" type="pres">
      <dgm:prSet presAssocID="{8D36CBB1-CBC3-466D-A6BF-D60DAA15E5BE}" presName="wedge4" presStyleLbl="node1" presStyleIdx="3" presStyleCnt="4" custScaleX="122781" custScaleY="121519"/>
      <dgm:spPr/>
      <dgm:t>
        <a:bodyPr/>
        <a:lstStyle/>
        <a:p>
          <a:endParaRPr lang="en-US"/>
        </a:p>
      </dgm:t>
    </dgm:pt>
    <dgm:pt modelId="{4CF97A5B-7EF3-4CE7-B9AA-ED7F1D335326}" type="pres">
      <dgm:prSet presAssocID="{8D36CBB1-CBC3-466D-A6BF-D60DAA15E5BE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0794275-62F2-48D6-9F21-A84220C255DE}" type="presOf" srcId="{93AEE709-3F8F-4943-892A-BC8124B7F50C}" destId="{0A25010D-B9FB-441C-816F-969633BB2F10}" srcOrd="0" destOrd="0" presId="urn:microsoft.com/office/officeart/2005/8/layout/chart3"/>
    <dgm:cxn modelId="{92F4250D-D8A3-44A8-A050-4AFC013B663E}" type="presOf" srcId="{6C31F773-3646-454F-A9A3-C52ED5F7CDD4}" destId="{9229149F-801D-4F67-9D73-4C2AACCF82D7}" srcOrd="0" destOrd="0" presId="urn:microsoft.com/office/officeart/2005/8/layout/chart3"/>
    <dgm:cxn modelId="{16F4ABED-8ABE-47B4-9165-0EB4DB19D06E}" type="presOf" srcId="{D95CE349-3738-4D5A-99A4-5E1073DED1B0}" destId="{12A9E0E2-F062-49BB-8602-5660ED6764EF}" srcOrd="0" destOrd="0" presId="urn:microsoft.com/office/officeart/2005/8/layout/chart3"/>
    <dgm:cxn modelId="{1E128230-C63A-4F60-B36D-46381D8D99A2}" type="presOf" srcId="{93AEE709-3F8F-4943-892A-BC8124B7F50C}" destId="{08CE128E-3488-4049-A092-D34BA9EB4E7C}" srcOrd="1" destOrd="0" presId="urn:microsoft.com/office/officeart/2005/8/layout/chart3"/>
    <dgm:cxn modelId="{BFCA64F2-8854-4D3E-9A03-AF3723F58874}" type="presOf" srcId="{8D36CBB1-CBC3-466D-A6BF-D60DAA15E5BE}" destId="{FDE745A2-7F79-4F00-AEE4-E5E8CE120FF4}" srcOrd="0" destOrd="0" presId="urn:microsoft.com/office/officeart/2005/8/layout/chart3"/>
    <dgm:cxn modelId="{A8D82735-53CE-41A7-9F3A-4660720644B0}" type="presOf" srcId="{6C31F773-3646-454F-A9A3-C52ED5F7CDD4}" destId="{4CF97A5B-7EF3-4CE7-B9AA-ED7F1D335326}" srcOrd="1" destOrd="0" presId="urn:microsoft.com/office/officeart/2005/8/layout/chart3"/>
    <dgm:cxn modelId="{8AF9B813-459C-4C70-90EA-2C9D5291ADF4}" type="presOf" srcId="{500B0A59-87F2-4A5E-86BD-2AF0605CA6DB}" destId="{D437C0E5-3883-4F51-8AF0-A5736AFED719}" srcOrd="0" destOrd="0" presId="urn:microsoft.com/office/officeart/2005/8/layout/chart3"/>
    <dgm:cxn modelId="{759186AF-B587-4A76-A3E6-FF81C69061DB}" srcId="{8D36CBB1-CBC3-466D-A6BF-D60DAA15E5BE}" destId="{93AEE709-3F8F-4943-892A-BC8124B7F50C}" srcOrd="0" destOrd="0" parTransId="{0B6BCCAB-759D-48C8-A3EB-D44192D49530}" sibTransId="{8AAB3066-894B-4330-B704-75E4EFDD6550}"/>
    <dgm:cxn modelId="{D7C0A38E-C48E-47D3-98AA-99BADF7BC202}" srcId="{8D36CBB1-CBC3-466D-A6BF-D60DAA15E5BE}" destId="{D95CE349-3738-4D5A-99A4-5E1073DED1B0}" srcOrd="1" destOrd="0" parTransId="{E40D19BE-56FE-4F29-B4C2-97BBD8A4986F}" sibTransId="{E58D54BF-469A-40FE-A25C-FE27CE2550B7}"/>
    <dgm:cxn modelId="{1A50AEDD-B732-47F4-B0E3-A88EA3C484A3}" type="presOf" srcId="{500B0A59-87F2-4A5E-86BD-2AF0605CA6DB}" destId="{1988F05A-0E94-4B63-B620-2D4BF49F0D2C}" srcOrd="1" destOrd="0" presId="urn:microsoft.com/office/officeart/2005/8/layout/chart3"/>
    <dgm:cxn modelId="{AC487A74-0258-4239-A7BB-494C559794A1}" type="presOf" srcId="{D95CE349-3738-4D5A-99A4-5E1073DED1B0}" destId="{F0B36185-53C5-4A55-9BAF-4621CB0D6D45}" srcOrd="1" destOrd="0" presId="urn:microsoft.com/office/officeart/2005/8/layout/chart3"/>
    <dgm:cxn modelId="{049164F9-7B47-4067-99C6-9F49C202A960}" srcId="{8D36CBB1-CBC3-466D-A6BF-D60DAA15E5BE}" destId="{6C31F773-3646-454F-A9A3-C52ED5F7CDD4}" srcOrd="3" destOrd="0" parTransId="{E29E9FEE-1155-49BE-9B37-F135F6015C1C}" sibTransId="{25C89F0F-AAA1-4C01-A56E-CA8C09B0032F}"/>
    <dgm:cxn modelId="{37C48A63-9A73-4992-95BD-B542C0E2381D}" srcId="{8D36CBB1-CBC3-466D-A6BF-D60DAA15E5BE}" destId="{500B0A59-87F2-4A5E-86BD-2AF0605CA6DB}" srcOrd="2" destOrd="0" parTransId="{9CBDA3EC-19C1-4594-9E4A-7798FAD35A6F}" sibTransId="{6DE1C9DE-F7C8-47F0-8286-2D85A3AD9327}"/>
    <dgm:cxn modelId="{7AA2C558-4264-4E8F-948F-5E2CB449D813}" type="presParOf" srcId="{FDE745A2-7F79-4F00-AEE4-E5E8CE120FF4}" destId="{0A25010D-B9FB-441C-816F-969633BB2F10}" srcOrd="0" destOrd="0" presId="urn:microsoft.com/office/officeart/2005/8/layout/chart3"/>
    <dgm:cxn modelId="{4CA3BC85-59BC-40F9-AF91-925D41BC76B7}" type="presParOf" srcId="{FDE745A2-7F79-4F00-AEE4-E5E8CE120FF4}" destId="{08CE128E-3488-4049-A092-D34BA9EB4E7C}" srcOrd="1" destOrd="0" presId="urn:microsoft.com/office/officeart/2005/8/layout/chart3"/>
    <dgm:cxn modelId="{3490A645-1BC8-41E5-8E83-699CDBE2943C}" type="presParOf" srcId="{FDE745A2-7F79-4F00-AEE4-E5E8CE120FF4}" destId="{12A9E0E2-F062-49BB-8602-5660ED6764EF}" srcOrd="2" destOrd="0" presId="urn:microsoft.com/office/officeart/2005/8/layout/chart3"/>
    <dgm:cxn modelId="{976A72FE-2741-435E-9385-C9CF1A380C77}" type="presParOf" srcId="{FDE745A2-7F79-4F00-AEE4-E5E8CE120FF4}" destId="{F0B36185-53C5-4A55-9BAF-4621CB0D6D45}" srcOrd="3" destOrd="0" presId="urn:microsoft.com/office/officeart/2005/8/layout/chart3"/>
    <dgm:cxn modelId="{F189B293-6CAD-44D2-B76A-F37D03024531}" type="presParOf" srcId="{FDE745A2-7F79-4F00-AEE4-E5E8CE120FF4}" destId="{D437C0E5-3883-4F51-8AF0-A5736AFED719}" srcOrd="4" destOrd="0" presId="urn:microsoft.com/office/officeart/2005/8/layout/chart3"/>
    <dgm:cxn modelId="{BB6F6ABC-6BED-4344-A220-3CDBCB4D04B7}" type="presParOf" srcId="{FDE745A2-7F79-4F00-AEE4-E5E8CE120FF4}" destId="{1988F05A-0E94-4B63-B620-2D4BF49F0D2C}" srcOrd="5" destOrd="0" presId="urn:microsoft.com/office/officeart/2005/8/layout/chart3"/>
    <dgm:cxn modelId="{597D5C7C-8C75-40C1-AB41-CA7269AA1144}" type="presParOf" srcId="{FDE745A2-7F79-4F00-AEE4-E5E8CE120FF4}" destId="{9229149F-801D-4F67-9D73-4C2AACCF82D7}" srcOrd="6" destOrd="0" presId="urn:microsoft.com/office/officeart/2005/8/layout/chart3"/>
    <dgm:cxn modelId="{886D86F2-0A4E-4808-9C76-C913008B1A3E}" type="presParOf" srcId="{FDE745A2-7F79-4F00-AEE4-E5E8CE120FF4}" destId="{4CF97A5B-7EF3-4CE7-B9AA-ED7F1D335326}" srcOrd="7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D36CBB1-CBC3-466D-A6BF-D60DAA15E5BE}" type="doc">
      <dgm:prSet loTypeId="urn:microsoft.com/office/officeart/2005/8/layout/char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3AEE709-3F8F-4943-892A-BC8124B7F50C}">
      <dgm:prSet phldrT="[Text]" custT="1"/>
      <dgm:spPr>
        <a:solidFill>
          <a:srgbClr val="00B050"/>
        </a:solidFill>
      </dgm:spPr>
      <dgm:t>
        <a:bodyPr/>
        <a:lstStyle/>
        <a:p>
          <a:pPr algn="r"/>
          <a:r>
            <a:rPr lang="en-US" sz="2300" b="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Scholarships</a:t>
          </a:r>
        </a:p>
      </dgm:t>
    </dgm:pt>
    <dgm:pt modelId="{0B6BCCAB-759D-48C8-A3EB-D44192D49530}" type="parTrans" cxnId="{759186AF-B587-4A76-A3E6-FF81C69061DB}">
      <dgm:prSet/>
      <dgm:spPr/>
      <dgm:t>
        <a:bodyPr/>
        <a:lstStyle/>
        <a:p>
          <a:endParaRPr lang="en-US"/>
        </a:p>
      </dgm:t>
    </dgm:pt>
    <dgm:pt modelId="{8AAB3066-894B-4330-B704-75E4EFDD6550}" type="sibTrans" cxnId="{759186AF-B587-4A76-A3E6-FF81C69061DB}">
      <dgm:prSet/>
      <dgm:spPr/>
      <dgm:t>
        <a:bodyPr/>
        <a:lstStyle/>
        <a:p>
          <a:endParaRPr lang="en-US"/>
        </a:p>
      </dgm:t>
    </dgm:pt>
    <dgm:pt modelId="{D95CE349-3738-4D5A-99A4-5E1073DED1B0}">
      <dgm:prSet phldrT="[Text]" custT="1"/>
      <dgm:spPr/>
      <dgm:t>
        <a:bodyPr/>
        <a:lstStyle/>
        <a:p>
          <a:r>
            <a:rPr lang="en-US" sz="2400" b="1" dirty="0">
              <a:latin typeface="Arial" panose="020B0604020202020204" pitchFamily="34" charset="0"/>
              <a:cs typeface="Arial" panose="020B0604020202020204" pitchFamily="34" charset="0"/>
            </a:rPr>
            <a:t>Grants</a:t>
          </a:r>
        </a:p>
      </dgm:t>
    </dgm:pt>
    <dgm:pt modelId="{E40D19BE-56FE-4F29-B4C2-97BBD8A4986F}" type="parTrans" cxnId="{D7C0A38E-C48E-47D3-98AA-99BADF7BC202}">
      <dgm:prSet/>
      <dgm:spPr/>
      <dgm:t>
        <a:bodyPr/>
        <a:lstStyle/>
        <a:p>
          <a:endParaRPr lang="en-US"/>
        </a:p>
      </dgm:t>
    </dgm:pt>
    <dgm:pt modelId="{E58D54BF-469A-40FE-A25C-FE27CE2550B7}" type="sibTrans" cxnId="{D7C0A38E-C48E-47D3-98AA-99BADF7BC202}">
      <dgm:prSet/>
      <dgm:spPr/>
      <dgm:t>
        <a:bodyPr/>
        <a:lstStyle/>
        <a:p>
          <a:endParaRPr lang="en-US"/>
        </a:p>
      </dgm:t>
    </dgm:pt>
    <dgm:pt modelId="{500B0A59-87F2-4A5E-86BD-2AF0605CA6DB}">
      <dgm:prSet phldrT="[Text]" custT="1"/>
      <dgm:spPr>
        <a:solidFill>
          <a:srgbClr val="FF6600"/>
        </a:solidFill>
      </dgm:spPr>
      <dgm:t>
        <a:bodyPr/>
        <a:lstStyle/>
        <a:p>
          <a:r>
            <a:rPr lang="en-US" sz="2400" b="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Work-Study Employment</a:t>
          </a:r>
        </a:p>
      </dgm:t>
    </dgm:pt>
    <dgm:pt modelId="{9CBDA3EC-19C1-4594-9E4A-7798FAD35A6F}" type="parTrans" cxnId="{37C48A63-9A73-4992-95BD-B542C0E2381D}">
      <dgm:prSet/>
      <dgm:spPr/>
      <dgm:t>
        <a:bodyPr/>
        <a:lstStyle/>
        <a:p>
          <a:endParaRPr lang="en-US"/>
        </a:p>
      </dgm:t>
    </dgm:pt>
    <dgm:pt modelId="{6DE1C9DE-F7C8-47F0-8286-2D85A3AD9327}" type="sibTrans" cxnId="{37C48A63-9A73-4992-95BD-B542C0E2381D}">
      <dgm:prSet/>
      <dgm:spPr/>
      <dgm:t>
        <a:bodyPr/>
        <a:lstStyle/>
        <a:p>
          <a:endParaRPr lang="en-US"/>
        </a:p>
      </dgm:t>
    </dgm:pt>
    <dgm:pt modelId="{6C31F773-3646-454F-A9A3-C52ED5F7CDD4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2400" b="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Loans</a:t>
          </a:r>
        </a:p>
      </dgm:t>
    </dgm:pt>
    <dgm:pt modelId="{E29E9FEE-1155-49BE-9B37-F135F6015C1C}" type="parTrans" cxnId="{049164F9-7B47-4067-99C6-9F49C202A960}">
      <dgm:prSet/>
      <dgm:spPr/>
      <dgm:t>
        <a:bodyPr/>
        <a:lstStyle/>
        <a:p>
          <a:endParaRPr lang="en-US"/>
        </a:p>
      </dgm:t>
    </dgm:pt>
    <dgm:pt modelId="{25C89F0F-AAA1-4C01-A56E-CA8C09B0032F}" type="sibTrans" cxnId="{049164F9-7B47-4067-99C6-9F49C202A960}">
      <dgm:prSet/>
      <dgm:spPr/>
      <dgm:t>
        <a:bodyPr/>
        <a:lstStyle/>
        <a:p>
          <a:endParaRPr lang="en-US"/>
        </a:p>
      </dgm:t>
    </dgm:pt>
    <dgm:pt modelId="{FDE745A2-7F79-4F00-AEE4-E5E8CE120FF4}" type="pres">
      <dgm:prSet presAssocID="{8D36CBB1-CBC3-466D-A6BF-D60DAA15E5BE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25010D-B9FB-441C-816F-969633BB2F10}" type="pres">
      <dgm:prSet presAssocID="{8D36CBB1-CBC3-466D-A6BF-D60DAA15E5BE}" presName="wedge1" presStyleLbl="node1" presStyleIdx="0" presStyleCnt="4" custScaleX="122903" custScaleY="122140" custLinFactNeighborX="-5008" custLinFactNeighborY="4190"/>
      <dgm:spPr/>
      <dgm:t>
        <a:bodyPr/>
        <a:lstStyle/>
        <a:p>
          <a:endParaRPr lang="en-US"/>
        </a:p>
      </dgm:t>
    </dgm:pt>
    <dgm:pt modelId="{08CE128E-3488-4049-A092-D34BA9EB4E7C}" type="pres">
      <dgm:prSet presAssocID="{8D36CBB1-CBC3-466D-A6BF-D60DAA15E5BE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A9E0E2-F062-49BB-8602-5660ED6764EF}" type="pres">
      <dgm:prSet presAssocID="{8D36CBB1-CBC3-466D-A6BF-D60DAA15E5BE}" presName="wedge2" presStyleLbl="node1" presStyleIdx="1" presStyleCnt="4" custScaleX="140604" custScaleY="131253" custLinFactNeighborX="4583" custLinFactNeighborY="3498"/>
      <dgm:spPr/>
      <dgm:t>
        <a:bodyPr/>
        <a:lstStyle/>
        <a:p>
          <a:endParaRPr lang="en-US"/>
        </a:p>
      </dgm:t>
    </dgm:pt>
    <dgm:pt modelId="{F0B36185-53C5-4A55-9BAF-4621CB0D6D45}" type="pres">
      <dgm:prSet presAssocID="{8D36CBB1-CBC3-466D-A6BF-D60DAA15E5BE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37C0E5-3883-4F51-8AF0-A5736AFED719}" type="pres">
      <dgm:prSet presAssocID="{8D36CBB1-CBC3-466D-A6BF-D60DAA15E5BE}" presName="wedge3" presStyleLbl="node1" presStyleIdx="2" presStyleCnt="4" custScaleX="120620" custScaleY="115906"/>
      <dgm:spPr/>
      <dgm:t>
        <a:bodyPr/>
        <a:lstStyle/>
        <a:p>
          <a:endParaRPr lang="en-US"/>
        </a:p>
      </dgm:t>
    </dgm:pt>
    <dgm:pt modelId="{1988F05A-0E94-4B63-B620-2D4BF49F0D2C}" type="pres">
      <dgm:prSet presAssocID="{8D36CBB1-CBC3-466D-A6BF-D60DAA15E5BE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29149F-801D-4F67-9D73-4C2AACCF82D7}" type="pres">
      <dgm:prSet presAssocID="{8D36CBB1-CBC3-466D-A6BF-D60DAA15E5BE}" presName="wedge4" presStyleLbl="node1" presStyleIdx="3" presStyleCnt="4" custScaleX="122781" custScaleY="121519"/>
      <dgm:spPr/>
      <dgm:t>
        <a:bodyPr/>
        <a:lstStyle/>
        <a:p>
          <a:endParaRPr lang="en-US"/>
        </a:p>
      </dgm:t>
    </dgm:pt>
    <dgm:pt modelId="{4CF97A5B-7EF3-4CE7-B9AA-ED7F1D335326}" type="pres">
      <dgm:prSet presAssocID="{8D36CBB1-CBC3-466D-A6BF-D60DAA15E5BE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0794275-62F2-48D6-9F21-A84220C255DE}" type="presOf" srcId="{93AEE709-3F8F-4943-892A-BC8124B7F50C}" destId="{0A25010D-B9FB-441C-816F-969633BB2F10}" srcOrd="0" destOrd="0" presId="urn:microsoft.com/office/officeart/2005/8/layout/chart3"/>
    <dgm:cxn modelId="{92F4250D-D8A3-44A8-A050-4AFC013B663E}" type="presOf" srcId="{6C31F773-3646-454F-A9A3-C52ED5F7CDD4}" destId="{9229149F-801D-4F67-9D73-4C2AACCF82D7}" srcOrd="0" destOrd="0" presId="urn:microsoft.com/office/officeart/2005/8/layout/chart3"/>
    <dgm:cxn modelId="{16F4ABED-8ABE-47B4-9165-0EB4DB19D06E}" type="presOf" srcId="{D95CE349-3738-4D5A-99A4-5E1073DED1B0}" destId="{12A9E0E2-F062-49BB-8602-5660ED6764EF}" srcOrd="0" destOrd="0" presId="urn:microsoft.com/office/officeart/2005/8/layout/chart3"/>
    <dgm:cxn modelId="{1E128230-C63A-4F60-B36D-46381D8D99A2}" type="presOf" srcId="{93AEE709-3F8F-4943-892A-BC8124B7F50C}" destId="{08CE128E-3488-4049-A092-D34BA9EB4E7C}" srcOrd="1" destOrd="0" presId="urn:microsoft.com/office/officeart/2005/8/layout/chart3"/>
    <dgm:cxn modelId="{BFCA64F2-8854-4D3E-9A03-AF3723F58874}" type="presOf" srcId="{8D36CBB1-CBC3-466D-A6BF-D60DAA15E5BE}" destId="{FDE745A2-7F79-4F00-AEE4-E5E8CE120FF4}" srcOrd="0" destOrd="0" presId="urn:microsoft.com/office/officeart/2005/8/layout/chart3"/>
    <dgm:cxn modelId="{A8D82735-53CE-41A7-9F3A-4660720644B0}" type="presOf" srcId="{6C31F773-3646-454F-A9A3-C52ED5F7CDD4}" destId="{4CF97A5B-7EF3-4CE7-B9AA-ED7F1D335326}" srcOrd="1" destOrd="0" presId="urn:microsoft.com/office/officeart/2005/8/layout/chart3"/>
    <dgm:cxn modelId="{8AF9B813-459C-4C70-90EA-2C9D5291ADF4}" type="presOf" srcId="{500B0A59-87F2-4A5E-86BD-2AF0605CA6DB}" destId="{D437C0E5-3883-4F51-8AF0-A5736AFED719}" srcOrd="0" destOrd="0" presId="urn:microsoft.com/office/officeart/2005/8/layout/chart3"/>
    <dgm:cxn modelId="{759186AF-B587-4A76-A3E6-FF81C69061DB}" srcId="{8D36CBB1-CBC3-466D-A6BF-D60DAA15E5BE}" destId="{93AEE709-3F8F-4943-892A-BC8124B7F50C}" srcOrd="0" destOrd="0" parTransId="{0B6BCCAB-759D-48C8-A3EB-D44192D49530}" sibTransId="{8AAB3066-894B-4330-B704-75E4EFDD6550}"/>
    <dgm:cxn modelId="{D7C0A38E-C48E-47D3-98AA-99BADF7BC202}" srcId="{8D36CBB1-CBC3-466D-A6BF-D60DAA15E5BE}" destId="{D95CE349-3738-4D5A-99A4-5E1073DED1B0}" srcOrd="1" destOrd="0" parTransId="{E40D19BE-56FE-4F29-B4C2-97BBD8A4986F}" sibTransId="{E58D54BF-469A-40FE-A25C-FE27CE2550B7}"/>
    <dgm:cxn modelId="{1A50AEDD-B732-47F4-B0E3-A88EA3C484A3}" type="presOf" srcId="{500B0A59-87F2-4A5E-86BD-2AF0605CA6DB}" destId="{1988F05A-0E94-4B63-B620-2D4BF49F0D2C}" srcOrd="1" destOrd="0" presId="urn:microsoft.com/office/officeart/2005/8/layout/chart3"/>
    <dgm:cxn modelId="{AC487A74-0258-4239-A7BB-494C559794A1}" type="presOf" srcId="{D95CE349-3738-4D5A-99A4-5E1073DED1B0}" destId="{F0B36185-53C5-4A55-9BAF-4621CB0D6D45}" srcOrd="1" destOrd="0" presId="urn:microsoft.com/office/officeart/2005/8/layout/chart3"/>
    <dgm:cxn modelId="{049164F9-7B47-4067-99C6-9F49C202A960}" srcId="{8D36CBB1-CBC3-466D-A6BF-D60DAA15E5BE}" destId="{6C31F773-3646-454F-A9A3-C52ED5F7CDD4}" srcOrd="3" destOrd="0" parTransId="{E29E9FEE-1155-49BE-9B37-F135F6015C1C}" sibTransId="{25C89F0F-AAA1-4C01-A56E-CA8C09B0032F}"/>
    <dgm:cxn modelId="{37C48A63-9A73-4992-95BD-B542C0E2381D}" srcId="{8D36CBB1-CBC3-466D-A6BF-D60DAA15E5BE}" destId="{500B0A59-87F2-4A5E-86BD-2AF0605CA6DB}" srcOrd="2" destOrd="0" parTransId="{9CBDA3EC-19C1-4594-9E4A-7798FAD35A6F}" sibTransId="{6DE1C9DE-F7C8-47F0-8286-2D85A3AD9327}"/>
    <dgm:cxn modelId="{7AA2C558-4264-4E8F-948F-5E2CB449D813}" type="presParOf" srcId="{FDE745A2-7F79-4F00-AEE4-E5E8CE120FF4}" destId="{0A25010D-B9FB-441C-816F-969633BB2F10}" srcOrd="0" destOrd="0" presId="urn:microsoft.com/office/officeart/2005/8/layout/chart3"/>
    <dgm:cxn modelId="{4CA3BC85-59BC-40F9-AF91-925D41BC76B7}" type="presParOf" srcId="{FDE745A2-7F79-4F00-AEE4-E5E8CE120FF4}" destId="{08CE128E-3488-4049-A092-D34BA9EB4E7C}" srcOrd="1" destOrd="0" presId="urn:microsoft.com/office/officeart/2005/8/layout/chart3"/>
    <dgm:cxn modelId="{3490A645-1BC8-41E5-8E83-699CDBE2943C}" type="presParOf" srcId="{FDE745A2-7F79-4F00-AEE4-E5E8CE120FF4}" destId="{12A9E0E2-F062-49BB-8602-5660ED6764EF}" srcOrd="2" destOrd="0" presId="urn:microsoft.com/office/officeart/2005/8/layout/chart3"/>
    <dgm:cxn modelId="{976A72FE-2741-435E-9385-C9CF1A380C77}" type="presParOf" srcId="{FDE745A2-7F79-4F00-AEE4-E5E8CE120FF4}" destId="{F0B36185-53C5-4A55-9BAF-4621CB0D6D45}" srcOrd="3" destOrd="0" presId="urn:microsoft.com/office/officeart/2005/8/layout/chart3"/>
    <dgm:cxn modelId="{F189B293-6CAD-44D2-B76A-F37D03024531}" type="presParOf" srcId="{FDE745A2-7F79-4F00-AEE4-E5E8CE120FF4}" destId="{D437C0E5-3883-4F51-8AF0-A5736AFED719}" srcOrd="4" destOrd="0" presId="urn:microsoft.com/office/officeart/2005/8/layout/chart3"/>
    <dgm:cxn modelId="{BB6F6ABC-6BED-4344-A220-3CDBCB4D04B7}" type="presParOf" srcId="{FDE745A2-7F79-4F00-AEE4-E5E8CE120FF4}" destId="{1988F05A-0E94-4B63-B620-2D4BF49F0D2C}" srcOrd="5" destOrd="0" presId="urn:microsoft.com/office/officeart/2005/8/layout/chart3"/>
    <dgm:cxn modelId="{597D5C7C-8C75-40C1-AB41-CA7269AA1144}" type="presParOf" srcId="{FDE745A2-7F79-4F00-AEE4-E5E8CE120FF4}" destId="{9229149F-801D-4F67-9D73-4C2AACCF82D7}" srcOrd="6" destOrd="0" presId="urn:microsoft.com/office/officeart/2005/8/layout/chart3"/>
    <dgm:cxn modelId="{886D86F2-0A4E-4808-9C76-C913008B1A3E}" type="presParOf" srcId="{FDE745A2-7F79-4F00-AEE4-E5E8CE120FF4}" destId="{4CF97A5B-7EF3-4CE7-B9AA-ED7F1D335326}" srcOrd="7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D36CBB1-CBC3-466D-A6BF-D60DAA15E5BE}" type="doc">
      <dgm:prSet loTypeId="urn:microsoft.com/office/officeart/2005/8/layout/char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3AEE709-3F8F-4943-892A-BC8124B7F50C}">
      <dgm:prSet phldrT="[Text]" custT="1"/>
      <dgm:spPr>
        <a:solidFill>
          <a:srgbClr val="00B050"/>
        </a:solidFill>
      </dgm:spPr>
      <dgm:t>
        <a:bodyPr/>
        <a:lstStyle/>
        <a:p>
          <a:pPr algn="r"/>
          <a:r>
            <a:rPr lang="en-US" sz="2300" b="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Scholarships</a:t>
          </a:r>
        </a:p>
      </dgm:t>
    </dgm:pt>
    <dgm:pt modelId="{0B6BCCAB-759D-48C8-A3EB-D44192D49530}" type="parTrans" cxnId="{759186AF-B587-4A76-A3E6-FF81C69061DB}">
      <dgm:prSet/>
      <dgm:spPr/>
      <dgm:t>
        <a:bodyPr/>
        <a:lstStyle/>
        <a:p>
          <a:endParaRPr lang="en-US"/>
        </a:p>
      </dgm:t>
    </dgm:pt>
    <dgm:pt modelId="{8AAB3066-894B-4330-B704-75E4EFDD6550}" type="sibTrans" cxnId="{759186AF-B587-4A76-A3E6-FF81C69061DB}">
      <dgm:prSet/>
      <dgm:spPr/>
      <dgm:t>
        <a:bodyPr/>
        <a:lstStyle/>
        <a:p>
          <a:endParaRPr lang="en-US"/>
        </a:p>
      </dgm:t>
    </dgm:pt>
    <dgm:pt modelId="{D95CE349-3738-4D5A-99A4-5E1073DED1B0}">
      <dgm:prSet phldrT="[Text]" custT="1"/>
      <dgm:spPr/>
      <dgm:t>
        <a:bodyPr/>
        <a:lstStyle/>
        <a:p>
          <a:r>
            <a:rPr lang="en-US" sz="2400" b="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Grants</a:t>
          </a:r>
        </a:p>
      </dgm:t>
    </dgm:pt>
    <dgm:pt modelId="{E40D19BE-56FE-4F29-B4C2-97BBD8A4986F}" type="parTrans" cxnId="{D7C0A38E-C48E-47D3-98AA-99BADF7BC202}">
      <dgm:prSet/>
      <dgm:spPr/>
      <dgm:t>
        <a:bodyPr/>
        <a:lstStyle/>
        <a:p>
          <a:endParaRPr lang="en-US"/>
        </a:p>
      </dgm:t>
    </dgm:pt>
    <dgm:pt modelId="{E58D54BF-469A-40FE-A25C-FE27CE2550B7}" type="sibTrans" cxnId="{D7C0A38E-C48E-47D3-98AA-99BADF7BC202}">
      <dgm:prSet/>
      <dgm:spPr/>
      <dgm:t>
        <a:bodyPr/>
        <a:lstStyle/>
        <a:p>
          <a:endParaRPr lang="en-US"/>
        </a:p>
      </dgm:t>
    </dgm:pt>
    <dgm:pt modelId="{500B0A59-87F2-4A5E-86BD-2AF0605CA6DB}">
      <dgm:prSet phldrT="[Text]" custT="1"/>
      <dgm:spPr>
        <a:solidFill>
          <a:srgbClr val="FF6600"/>
        </a:solidFill>
      </dgm:spPr>
      <dgm:t>
        <a:bodyPr/>
        <a:lstStyle/>
        <a:p>
          <a:r>
            <a:rPr lang="en-US" sz="2400" b="1" dirty="0">
              <a:latin typeface="Arial" panose="020B0604020202020204" pitchFamily="34" charset="0"/>
              <a:cs typeface="Arial" panose="020B0604020202020204" pitchFamily="34" charset="0"/>
            </a:rPr>
            <a:t>Work-Study Employment</a:t>
          </a:r>
        </a:p>
      </dgm:t>
    </dgm:pt>
    <dgm:pt modelId="{9CBDA3EC-19C1-4594-9E4A-7798FAD35A6F}" type="parTrans" cxnId="{37C48A63-9A73-4992-95BD-B542C0E2381D}">
      <dgm:prSet/>
      <dgm:spPr/>
      <dgm:t>
        <a:bodyPr/>
        <a:lstStyle/>
        <a:p>
          <a:endParaRPr lang="en-US"/>
        </a:p>
      </dgm:t>
    </dgm:pt>
    <dgm:pt modelId="{6DE1C9DE-F7C8-47F0-8286-2D85A3AD9327}" type="sibTrans" cxnId="{37C48A63-9A73-4992-95BD-B542C0E2381D}">
      <dgm:prSet/>
      <dgm:spPr/>
      <dgm:t>
        <a:bodyPr/>
        <a:lstStyle/>
        <a:p>
          <a:endParaRPr lang="en-US"/>
        </a:p>
      </dgm:t>
    </dgm:pt>
    <dgm:pt modelId="{6C31F773-3646-454F-A9A3-C52ED5F7CDD4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2400" b="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Loans</a:t>
          </a:r>
        </a:p>
      </dgm:t>
    </dgm:pt>
    <dgm:pt modelId="{E29E9FEE-1155-49BE-9B37-F135F6015C1C}" type="parTrans" cxnId="{049164F9-7B47-4067-99C6-9F49C202A960}">
      <dgm:prSet/>
      <dgm:spPr/>
      <dgm:t>
        <a:bodyPr/>
        <a:lstStyle/>
        <a:p>
          <a:endParaRPr lang="en-US"/>
        </a:p>
      </dgm:t>
    </dgm:pt>
    <dgm:pt modelId="{25C89F0F-AAA1-4C01-A56E-CA8C09B0032F}" type="sibTrans" cxnId="{049164F9-7B47-4067-99C6-9F49C202A960}">
      <dgm:prSet/>
      <dgm:spPr/>
      <dgm:t>
        <a:bodyPr/>
        <a:lstStyle/>
        <a:p>
          <a:endParaRPr lang="en-US"/>
        </a:p>
      </dgm:t>
    </dgm:pt>
    <dgm:pt modelId="{FDE745A2-7F79-4F00-AEE4-E5E8CE120FF4}" type="pres">
      <dgm:prSet presAssocID="{8D36CBB1-CBC3-466D-A6BF-D60DAA15E5BE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25010D-B9FB-441C-816F-969633BB2F10}" type="pres">
      <dgm:prSet presAssocID="{8D36CBB1-CBC3-466D-A6BF-D60DAA15E5BE}" presName="wedge1" presStyleLbl="node1" presStyleIdx="0" presStyleCnt="4" custScaleX="122903" custScaleY="122140" custLinFactNeighborX="-5008" custLinFactNeighborY="4190"/>
      <dgm:spPr/>
      <dgm:t>
        <a:bodyPr/>
        <a:lstStyle/>
        <a:p>
          <a:endParaRPr lang="en-US"/>
        </a:p>
      </dgm:t>
    </dgm:pt>
    <dgm:pt modelId="{08CE128E-3488-4049-A092-D34BA9EB4E7C}" type="pres">
      <dgm:prSet presAssocID="{8D36CBB1-CBC3-466D-A6BF-D60DAA15E5BE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A9E0E2-F062-49BB-8602-5660ED6764EF}" type="pres">
      <dgm:prSet presAssocID="{8D36CBB1-CBC3-466D-A6BF-D60DAA15E5BE}" presName="wedge2" presStyleLbl="node1" presStyleIdx="1" presStyleCnt="4" custScaleX="119483" custScaleY="118363"/>
      <dgm:spPr/>
      <dgm:t>
        <a:bodyPr/>
        <a:lstStyle/>
        <a:p>
          <a:endParaRPr lang="en-US"/>
        </a:p>
      </dgm:t>
    </dgm:pt>
    <dgm:pt modelId="{F0B36185-53C5-4A55-9BAF-4621CB0D6D45}" type="pres">
      <dgm:prSet presAssocID="{8D36CBB1-CBC3-466D-A6BF-D60DAA15E5BE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37C0E5-3883-4F51-8AF0-A5736AFED719}" type="pres">
      <dgm:prSet presAssocID="{8D36CBB1-CBC3-466D-A6BF-D60DAA15E5BE}" presName="wedge3" presStyleLbl="node1" presStyleIdx="2" presStyleCnt="4" custScaleX="140553" custScaleY="131336" custLinFactNeighborX="-4058" custLinFactNeighborY="4183"/>
      <dgm:spPr/>
      <dgm:t>
        <a:bodyPr/>
        <a:lstStyle/>
        <a:p>
          <a:endParaRPr lang="en-US"/>
        </a:p>
      </dgm:t>
    </dgm:pt>
    <dgm:pt modelId="{1988F05A-0E94-4B63-B620-2D4BF49F0D2C}" type="pres">
      <dgm:prSet presAssocID="{8D36CBB1-CBC3-466D-A6BF-D60DAA15E5BE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29149F-801D-4F67-9D73-4C2AACCF82D7}" type="pres">
      <dgm:prSet presAssocID="{8D36CBB1-CBC3-466D-A6BF-D60DAA15E5BE}" presName="wedge4" presStyleLbl="node1" presStyleIdx="3" presStyleCnt="4" custScaleX="122781" custScaleY="121519"/>
      <dgm:spPr/>
      <dgm:t>
        <a:bodyPr/>
        <a:lstStyle/>
        <a:p>
          <a:endParaRPr lang="en-US"/>
        </a:p>
      </dgm:t>
    </dgm:pt>
    <dgm:pt modelId="{4CF97A5B-7EF3-4CE7-B9AA-ED7F1D335326}" type="pres">
      <dgm:prSet presAssocID="{8D36CBB1-CBC3-466D-A6BF-D60DAA15E5BE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0794275-62F2-48D6-9F21-A84220C255DE}" type="presOf" srcId="{93AEE709-3F8F-4943-892A-BC8124B7F50C}" destId="{0A25010D-B9FB-441C-816F-969633BB2F10}" srcOrd="0" destOrd="0" presId="urn:microsoft.com/office/officeart/2005/8/layout/chart3"/>
    <dgm:cxn modelId="{92F4250D-D8A3-44A8-A050-4AFC013B663E}" type="presOf" srcId="{6C31F773-3646-454F-A9A3-C52ED5F7CDD4}" destId="{9229149F-801D-4F67-9D73-4C2AACCF82D7}" srcOrd="0" destOrd="0" presId="urn:microsoft.com/office/officeart/2005/8/layout/chart3"/>
    <dgm:cxn modelId="{16F4ABED-8ABE-47B4-9165-0EB4DB19D06E}" type="presOf" srcId="{D95CE349-3738-4D5A-99A4-5E1073DED1B0}" destId="{12A9E0E2-F062-49BB-8602-5660ED6764EF}" srcOrd="0" destOrd="0" presId="urn:microsoft.com/office/officeart/2005/8/layout/chart3"/>
    <dgm:cxn modelId="{1E128230-C63A-4F60-B36D-46381D8D99A2}" type="presOf" srcId="{93AEE709-3F8F-4943-892A-BC8124B7F50C}" destId="{08CE128E-3488-4049-A092-D34BA9EB4E7C}" srcOrd="1" destOrd="0" presId="urn:microsoft.com/office/officeart/2005/8/layout/chart3"/>
    <dgm:cxn modelId="{BFCA64F2-8854-4D3E-9A03-AF3723F58874}" type="presOf" srcId="{8D36CBB1-CBC3-466D-A6BF-D60DAA15E5BE}" destId="{FDE745A2-7F79-4F00-AEE4-E5E8CE120FF4}" srcOrd="0" destOrd="0" presId="urn:microsoft.com/office/officeart/2005/8/layout/chart3"/>
    <dgm:cxn modelId="{A8D82735-53CE-41A7-9F3A-4660720644B0}" type="presOf" srcId="{6C31F773-3646-454F-A9A3-C52ED5F7CDD4}" destId="{4CF97A5B-7EF3-4CE7-B9AA-ED7F1D335326}" srcOrd="1" destOrd="0" presId="urn:microsoft.com/office/officeart/2005/8/layout/chart3"/>
    <dgm:cxn modelId="{8AF9B813-459C-4C70-90EA-2C9D5291ADF4}" type="presOf" srcId="{500B0A59-87F2-4A5E-86BD-2AF0605CA6DB}" destId="{D437C0E5-3883-4F51-8AF0-A5736AFED719}" srcOrd="0" destOrd="0" presId="urn:microsoft.com/office/officeart/2005/8/layout/chart3"/>
    <dgm:cxn modelId="{759186AF-B587-4A76-A3E6-FF81C69061DB}" srcId="{8D36CBB1-CBC3-466D-A6BF-D60DAA15E5BE}" destId="{93AEE709-3F8F-4943-892A-BC8124B7F50C}" srcOrd="0" destOrd="0" parTransId="{0B6BCCAB-759D-48C8-A3EB-D44192D49530}" sibTransId="{8AAB3066-894B-4330-B704-75E4EFDD6550}"/>
    <dgm:cxn modelId="{D7C0A38E-C48E-47D3-98AA-99BADF7BC202}" srcId="{8D36CBB1-CBC3-466D-A6BF-D60DAA15E5BE}" destId="{D95CE349-3738-4D5A-99A4-5E1073DED1B0}" srcOrd="1" destOrd="0" parTransId="{E40D19BE-56FE-4F29-B4C2-97BBD8A4986F}" sibTransId="{E58D54BF-469A-40FE-A25C-FE27CE2550B7}"/>
    <dgm:cxn modelId="{1A50AEDD-B732-47F4-B0E3-A88EA3C484A3}" type="presOf" srcId="{500B0A59-87F2-4A5E-86BD-2AF0605CA6DB}" destId="{1988F05A-0E94-4B63-B620-2D4BF49F0D2C}" srcOrd="1" destOrd="0" presId="urn:microsoft.com/office/officeart/2005/8/layout/chart3"/>
    <dgm:cxn modelId="{AC487A74-0258-4239-A7BB-494C559794A1}" type="presOf" srcId="{D95CE349-3738-4D5A-99A4-5E1073DED1B0}" destId="{F0B36185-53C5-4A55-9BAF-4621CB0D6D45}" srcOrd="1" destOrd="0" presId="urn:microsoft.com/office/officeart/2005/8/layout/chart3"/>
    <dgm:cxn modelId="{049164F9-7B47-4067-99C6-9F49C202A960}" srcId="{8D36CBB1-CBC3-466D-A6BF-D60DAA15E5BE}" destId="{6C31F773-3646-454F-A9A3-C52ED5F7CDD4}" srcOrd="3" destOrd="0" parTransId="{E29E9FEE-1155-49BE-9B37-F135F6015C1C}" sibTransId="{25C89F0F-AAA1-4C01-A56E-CA8C09B0032F}"/>
    <dgm:cxn modelId="{37C48A63-9A73-4992-95BD-B542C0E2381D}" srcId="{8D36CBB1-CBC3-466D-A6BF-D60DAA15E5BE}" destId="{500B0A59-87F2-4A5E-86BD-2AF0605CA6DB}" srcOrd="2" destOrd="0" parTransId="{9CBDA3EC-19C1-4594-9E4A-7798FAD35A6F}" sibTransId="{6DE1C9DE-F7C8-47F0-8286-2D85A3AD9327}"/>
    <dgm:cxn modelId="{7AA2C558-4264-4E8F-948F-5E2CB449D813}" type="presParOf" srcId="{FDE745A2-7F79-4F00-AEE4-E5E8CE120FF4}" destId="{0A25010D-B9FB-441C-816F-969633BB2F10}" srcOrd="0" destOrd="0" presId="urn:microsoft.com/office/officeart/2005/8/layout/chart3"/>
    <dgm:cxn modelId="{4CA3BC85-59BC-40F9-AF91-925D41BC76B7}" type="presParOf" srcId="{FDE745A2-7F79-4F00-AEE4-E5E8CE120FF4}" destId="{08CE128E-3488-4049-A092-D34BA9EB4E7C}" srcOrd="1" destOrd="0" presId="urn:microsoft.com/office/officeart/2005/8/layout/chart3"/>
    <dgm:cxn modelId="{3490A645-1BC8-41E5-8E83-699CDBE2943C}" type="presParOf" srcId="{FDE745A2-7F79-4F00-AEE4-E5E8CE120FF4}" destId="{12A9E0E2-F062-49BB-8602-5660ED6764EF}" srcOrd="2" destOrd="0" presId="urn:microsoft.com/office/officeart/2005/8/layout/chart3"/>
    <dgm:cxn modelId="{976A72FE-2741-435E-9385-C9CF1A380C77}" type="presParOf" srcId="{FDE745A2-7F79-4F00-AEE4-E5E8CE120FF4}" destId="{F0B36185-53C5-4A55-9BAF-4621CB0D6D45}" srcOrd="3" destOrd="0" presId="urn:microsoft.com/office/officeart/2005/8/layout/chart3"/>
    <dgm:cxn modelId="{F189B293-6CAD-44D2-B76A-F37D03024531}" type="presParOf" srcId="{FDE745A2-7F79-4F00-AEE4-E5E8CE120FF4}" destId="{D437C0E5-3883-4F51-8AF0-A5736AFED719}" srcOrd="4" destOrd="0" presId="urn:microsoft.com/office/officeart/2005/8/layout/chart3"/>
    <dgm:cxn modelId="{BB6F6ABC-6BED-4344-A220-3CDBCB4D04B7}" type="presParOf" srcId="{FDE745A2-7F79-4F00-AEE4-E5E8CE120FF4}" destId="{1988F05A-0E94-4B63-B620-2D4BF49F0D2C}" srcOrd="5" destOrd="0" presId="urn:microsoft.com/office/officeart/2005/8/layout/chart3"/>
    <dgm:cxn modelId="{597D5C7C-8C75-40C1-AB41-CA7269AA1144}" type="presParOf" srcId="{FDE745A2-7F79-4F00-AEE4-E5E8CE120FF4}" destId="{9229149F-801D-4F67-9D73-4C2AACCF82D7}" srcOrd="6" destOrd="0" presId="urn:microsoft.com/office/officeart/2005/8/layout/chart3"/>
    <dgm:cxn modelId="{886D86F2-0A4E-4808-9C76-C913008B1A3E}" type="presParOf" srcId="{FDE745A2-7F79-4F00-AEE4-E5E8CE120FF4}" destId="{4CF97A5B-7EF3-4CE7-B9AA-ED7F1D335326}" srcOrd="7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D36CBB1-CBC3-466D-A6BF-D60DAA15E5BE}" type="doc">
      <dgm:prSet loTypeId="urn:microsoft.com/office/officeart/2005/8/layout/char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3AEE709-3F8F-4943-892A-BC8124B7F50C}">
      <dgm:prSet phldrT="[Text]" custT="1"/>
      <dgm:spPr>
        <a:solidFill>
          <a:srgbClr val="00B050"/>
        </a:solidFill>
      </dgm:spPr>
      <dgm:t>
        <a:bodyPr/>
        <a:lstStyle/>
        <a:p>
          <a:pPr algn="r"/>
          <a:r>
            <a:rPr lang="en-US" sz="2300" b="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Scholarships</a:t>
          </a:r>
        </a:p>
      </dgm:t>
    </dgm:pt>
    <dgm:pt modelId="{0B6BCCAB-759D-48C8-A3EB-D44192D49530}" type="parTrans" cxnId="{759186AF-B587-4A76-A3E6-FF81C69061DB}">
      <dgm:prSet/>
      <dgm:spPr/>
      <dgm:t>
        <a:bodyPr/>
        <a:lstStyle/>
        <a:p>
          <a:endParaRPr lang="en-US"/>
        </a:p>
      </dgm:t>
    </dgm:pt>
    <dgm:pt modelId="{8AAB3066-894B-4330-B704-75E4EFDD6550}" type="sibTrans" cxnId="{759186AF-B587-4A76-A3E6-FF81C69061DB}">
      <dgm:prSet/>
      <dgm:spPr/>
      <dgm:t>
        <a:bodyPr/>
        <a:lstStyle/>
        <a:p>
          <a:endParaRPr lang="en-US"/>
        </a:p>
      </dgm:t>
    </dgm:pt>
    <dgm:pt modelId="{D95CE349-3738-4D5A-99A4-5E1073DED1B0}">
      <dgm:prSet phldrT="[Text]" custT="1"/>
      <dgm:spPr/>
      <dgm:t>
        <a:bodyPr/>
        <a:lstStyle/>
        <a:p>
          <a:r>
            <a:rPr lang="en-US" sz="2400" b="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Grants</a:t>
          </a:r>
        </a:p>
      </dgm:t>
    </dgm:pt>
    <dgm:pt modelId="{E40D19BE-56FE-4F29-B4C2-97BBD8A4986F}" type="parTrans" cxnId="{D7C0A38E-C48E-47D3-98AA-99BADF7BC202}">
      <dgm:prSet/>
      <dgm:spPr/>
      <dgm:t>
        <a:bodyPr/>
        <a:lstStyle/>
        <a:p>
          <a:endParaRPr lang="en-US"/>
        </a:p>
      </dgm:t>
    </dgm:pt>
    <dgm:pt modelId="{E58D54BF-469A-40FE-A25C-FE27CE2550B7}" type="sibTrans" cxnId="{D7C0A38E-C48E-47D3-98AA-99BADF7BC202}">
      <dgm:prSet/>
      <dgm:spPr/>
      <dgm:t>
        <a:bodyPr/>
        <a:lstStyle/>
        <a:p>
          <a:endParaRPr lang="en-US"/>
        </a:p>
      </dgm:t>
    </dgm:pt>
    <dgm:pt modelId="{500B0A59-87F2-4A5E-86BD-2AF0605CA6DB}">
      <dgm:prSet phldrT="[Text]" custT="1"/>
      <dgm:spPr>
        <a:solidFill>
          <a:srgbClr val="FF6600"/>
        </a:solidFill>
      </dgm:spPr>
      <dgm:t>
        <a:bodyPr/>
        <a:lstStyle/>
        <a:p>
          <a:r>
            <a:rPr lang="en-US" sz="2400" b="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Work-Study Employment</a:t>
          </a:r>
        </a:p>
      </dgm:t>
    </dgm:pt>
    <dgm:pt modelId="{9CBDA3EC-19C1-4594-9E4A-7798FAD35A6F}" type="parTrans" cxnId="{37C48A63-9A73-4992-95BD-B542C0E2381D}">
      <dgm:prSet/>
      <dgm:spPr/>
      <dgm:t>
        <a:bodyPr/>
        <a:lstStyle/>
        <a:p>
          <a:endParaRPr lang="en-US"/>
        </a:p>
      </dgm:t>
    </dgm:pt>
    <dgm:pt modelId="{6DE1C9DE-F7C8-47F0-8286-2D85A3AD9327}" type="sibTrans" cxnId="{37C48A63-9A73-4992-95BD-B542C0E2381D}">
      <dgm:prSet/>
      <dgm:spPr/>
      <dgm:t>
        <a:bodyPr/>
        <a:lstStyle/>
        <a:p>
          <a:endParaRPr lang="en-US"/>
        </a:p>
      </dgm:t>
    </dgm:pt>
    <dgm:pt modelId="{6C31F773-3646-454F-A9A3-C52ED5F7CDD4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2400" b="1" dirty="0">
              <a:latin typeface="Arial" panose="020B0604020202020204" pitchFamily="34" charset="0"/>
              <a:cs typeface="Arial" panose="020B0604020202020204" pitchFamily="34" charset="0"/>
            </a:rPr>
            <a:t>Loans</a:t>
          </a:r>
        </a:p>
      </dgm:t>
    </dgm:pt>
    <dgm:pt modelId="{E29E9FEE-1155-49BE-9B37-F135F6015C1C}" type="parTrans" cxnId="{049164F9-7B47-4067-99C6-9F49C202A960}">
      <dgm:prSet/>
      <dgm:spPr/>
      <dgm:t>
        <a:bodyPr/>
        <a:lstStyle/>
        <a:p>
          <a:endParaRPr lang="en-US"/>
        </a:p>
      </dgm:t>
    </dgm:pt>
    <dgm:pt modelId="{25C89F0F-AAA1-4C01-A56E-CA8C09B0032F}" type="sibTrans" cxnId="{049164F9-7B47-4067-99C6-9F49C202A960}">
      <dgm:prSet/>
      <dgm:spPr/>
      <dgm:t>
        <a:bodyPr/>
        <a:lstStyle/>
        <a:p>
          <a:endParaRPr lang="en-US"/>
        </a:p>
      </dgm:t>
    </dgm:pt>
    <dgm:pt modelId="{FDE745A2-7F79-4F00-AEE4-E5E8CE120FF4}" type="pres">
      <dgm:prSet presAssocID="{8D36CBB1-CBC3-466D-A6BF-D60DAA15E5BE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25010D-B9FB-441C-816F-969633BB2F10}" type="pres">
      <dgm:prSet presAssocID="{8D36CBB1-CBC3-466D-A6BF-D60DAA15E5BE}" presName="wedge1" presStyleLbl="node1" presStyleIdx="0" presStyleCnt="4" custScaleX="122903" custScaleY="122140" custLinFactNeighborX="-5008" custLinFactNeighborY="4190"/>
      <dgm:spPr/>
      <dgm:t>
        <a:bodyPr/>
        <a:lstStyle/>
        <a:p>
          <a:endParaRPr lang="en-US"/>
        </a:p>
      </dgm:t>
    </dgm:pt>
    <dgm:pt modelId="{08CE128E-3488-4049-A092-D34BA9EB4E7C}" type="pres">
      <dgm:prSet presAssocID="{8D36CBB1-CBC3-466D-A6BF-D60DAA15E5BE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A9E0E2-F062-49BB-8602-5660ED6764EF}" type="pres">
      <dgm:prSet presAssocID="{8D36CBB1-CBC3-466D-A6BF-D60DAA15E5BE}" presName="wedge2" presStyleLbl="node1" presStyleIdx="1" presStyleCnt="4" custScaleX="119483" custScaleY="114523"/>
      <dgm:spPr/>
      <dgm:t>
        <a:bodyPr/>
        <a:lstStyle/>
        <a:p>
          <a:endParaRPr lang="en-US"/>
        </a:p>
      </dgm:t>
    </dgm:pt>
    <dgm:pt modelId="{F0B36185-53C5-4A55-9BAF-4621CB0D6D45}" type="pres">
      <dgm:prSet presAssocID="{8D36CBB1-CBC3-466D-A6BF-D60DAA15E5BE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37C0E5-3883-4F51-8AF0-A5736AFED719}" type="pres">
      <dgm:prSet presAssocID="{8D36CBB1-CBC3-466D-A6BF-D60DAA15E5BE}" presName="wedge3" presStyleLbl="node1" presStyleIdx="2" presStyleCnt="4" custScaleX="120620" custScaleY="115906"/>
      <dgm:spPr/>
      <dgm:t>
        <a:bodyPr/>
        <a:lstStyle/>
        <a:p>
          <a:endParaRPr lang="en-US"/>
        </a:p>
      </dgm:t>
    </dgm:pt>
    <dgm:pt modelId="{1988F05A-0E94-4B63-B620-2D4BF49F0D2C}" type="pres">
      <dgm:prSet presAssocID="{8D36CBB1-CBC3-466D-A6BF-D60DAA15E5BE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29149F-801D-4F67-9D73-4C2AACCF82D7}" type="pres">
      <dgm:prSet presAssocID="{8D36CBB1-CBC3-466D-A6BF-D60DAA15E5BE}" presName="wedge4" presStyleLbl="node1" presStyleIdx="3" presStyleCnt="4" custScaleX="140553" custScaleY="131336" custLinFactNeighborX="-6118" custLinFactNeighborY="-4525"/>
      <dgm:spPr/>
      <dgm:t>
        <a:bodyPr/>
        <a:lstStyle/>
        <a:p>
          <a:endParaRPr lang="en-US"/>
        </a:p>
      </dgm:t>
    </dgm:pt>
    <dgm:pt modelId="{4CF97A5B-7EF3-4CE7-B9AA-ED7F1D335326}" type="pres">
      <dgm:prSet presAssocID="{8D36CBB1-CBC3-466D-A6BF-D60DAA15E5BE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0794275-62F2-48D6-9F21-A84220C255DE}" type="presOf" srcId="{93AEE709-3F8F-4943-892A-BC8124B7F50C}" destId="{0A25010D-B9FB-441C-816F-969633BB2F10}" srcOrd="0" destOrd="0" presId="urn:microsoft.com/office/officeart/2005/8/layout/chart3"/>
    <dgm:cxn modelId="{92F4250D-D8A3-44A8-A050-4AFC013B663E}" type="presOf" srcId="{6C31F773-3646-454F-A9A3-C52ED5F7CDD4}" destId="{9229149F-801D-4F67-9D73-4C2AACCF82D7}" srcOrd="0" destOrd="0" presId="urn:microsoft.com/office/officeart/2005/8/layout/chart3"/>
    <dgm:cxn modelId="{16F4ABED-8ABE-47B4-9165-0EB4DB19D06E}" type="presOf" srcId="{D95CE349-3738-4D5A-99A4-5E1073DED1B0}" destId="{12A9E0E2-F062-49BB-8602-5660ED6764EF}" srcOrd="0" destOrd="0" presId="urn:microsoft.com/office/officeart/2005/8/layout/chart3"/>
    <dgm:cxn modelId="{1E128230-C63A-4F60-B36D-46381D8D99A2}" type="presOf" srcId="{93AEE709-3F8F-4943-892A-BC8124B7F50C}" destId="{08CE128E-3488-4049-A092-D34BA9EB4E7C}" srcOrd="1" destOrd="0" presId="urn:microsoft.com/office/officeart/2005/8/layout/chart3"/>
    <dgm:cxn modelId="{BFCA64F2-8854-4D3E-9A03-AF3723F58874}" type="presOf" srcId="{8D36CBB1-CBC3-466D-A6BF-D60DAA15E5BE}" destId="{FDE745A2-7F79-4F00-AEE4-E5E8CE120FF4}" srcOrd="0" destOrd="0" presId="urn:microsoft.com/office/officeart/2005/8/layout/chart3"/>
    <dgm:cxn modelId="{A8D82735-53CE-41A7-9F3A-4660720644B0}" type="presOf" srcId="{6C31F773-3646-454F-A9A3-C52ED5F7CDD4}" destId="{4CF97A5B-7EF3-4CE7-B9AA-ED7F1D335326}" srcOrd="1" destOrd="0" presId="urn:microsoft.com/office/officeart/2005/8/layout/chart3"/>
    <dgm:cxn modelId="{8AF9B813-459C-4C70-90EA-2C9D5291ADF4}" type="presOf" srcId="{500B0A59-87F2-4A5E-86BD-2AF0605CA6DB}" destId="{D437C0E5-3883-4F51-8AF0-A5736AFED719}" srcOrd="0" destOrd="0" presId="urn:microsoft.com/office/officeart/2005/8/layout/chart3"/>
    <dgm:cxn modelId="{759186AF-B587-4A76-A3E6-FF81C69061DB}" srcId="{8D36CBB1-CBC3-466D-A6BF-D60DAA15E5BE}" destId="{93AEE709-3F8F-4943-892A-BC8124B7F50C}" srcOrd="0" destOrd="0" parTransId="{0B6BCCAB-759D-48C8-A3EB-D44192D49530}" sibTransId="{8AAB3066-894B-4330-B704-75E4EFDD6550}"/>
    <dgm:cxn modelId="{D7C0A38E-C48E-47D3-98AA-99BADF7BC202}" srcId="{8D36CBB1-CBC3-466D-A6BF-D60DAA15E5BE}" destId="{D95CE349-3738-4D5A-99A4-5E1073DED1B0}" srcOrd="1" destOrd="0" parTransId="{E40D19BE-56FE-4F29-B4C2-97BBD8A4986F}" sibTransId="{E58D54BF-469A-40FE-A25C-FE27CE2550B7}"/>
    <dgm:cxn modelId="{1A50AEDD-B732-47F4-B0E3-A88EA3C484A3}" type="presOf" srcId="{500B0A59-87F2-4A5E-86BD-2AF0605CA6DB}" destId="{1988F05A-0E94-4B63-B620-2D4BF49F0D2C}" srcOrd="1" destOrd="0" presId="urn:microsoft.com/office/officeart/2005/8/layout/chart3"/>
    <dgm:cxn modelId="{AC487A74-0258-4239-A7BB-494C559794A1}" type="presOf" srcId="{D95CE349-3738-4D5A-99A4-5E1073DED1B0}" destId="{F0B36185-53C5-4A55-9BAF-4621CB0D6D45}" srcOrd="1" destOrd="0" presId="urn:microsoft.com/office/officeart/2005/8/layout/chart3"/>
    <dgm:cxn modelId="{049164F9-7B47-4067-99C6-9F49C202A960}" srcId="{8D36CBB1-CBC3-466D-A6BF-D60DAA15E5BE}" destId="{6C31F773-3646-454F-A9A3-C52ED5F7CDD4}" srcOrd="3" destOrd="0" parTransId="{E29E9FEE-1155-49BE-9B37-F135F6015C1C}" sibTransId="{25C89F0F-AAA1-4C01-A56E-CA8C09B0032F}"/>
    <dgm:cxn modelId="{37C48A63-9A73-4992-95BD-B542C0E2381D}" srcId="{8D36CBB1-CBC3-466D-A6BF-D60DAA15E5BE}" destId="{500B0A59-87F2-4A5E-86BD-2AF0605CA6DB}" srcOrd="2" destOrd="0" parTransId="{9CBDA3EC-19C1-4594-9E4A-7798FAD35A6F}" sibTransId="{6DE1C9DE-F7C8-47F0-8286-2D85A3AD9327}"/>
    <dgm:cxn modelId="{7AA2C558-4264-4E8F-948F-5E2CB449D813}" type="presParOf" srcId="{FDE745A2-7F79-4F00-AEE4-E5E8CE120FF4}" destId="{0A25010D-B9FB-441C-816F-969633BB2F10}" srcOrd="0" destOrd="0" presId="urn:microsoft.com/office/officeart/2005/8/layout/chart3"/>
    <dgm:cxn modelId="{4CA3BC85-59BC-40F9-AF91-925D41BC76B7}" type="presParOf" srcId="{FDE745A2-7F79-4F00-AEE4-E5E8CE120FF4}" destId="{08CE128E-3488-4049-A092-D34BA9EB4E7C}" srcOrd="1" destOrd="0" presId="urn:microsoft.com/office/officeart/2005/8/layout/chart3"/>
    <dgm:cxn modelId="{3490A645-1BC8-41E5-8E83-699CDBE2943C}" type="presParOf" srcId="{FDE745A2-7F79-4F00-AEE4-E5E8CE120FF4}" destId="{12A9E0E2-F062-49BB-8602-5660ED6764EF}" srcOrd="2" destOrd="0" presId="urn:microsoft.com/office/officeart/2005/8/layout/chart3"/>
    <dgm:cxn modelId="{976A72FE-2741-435E-9385-C9CF1A380C77}" type="presParOf" srcId="{FDE745A2-7F79-4F00-AEE4-E5E8CE120FF4}" destId="{F0B36185-53C5-4A55-9BAF-4621CB0D6D45}" srcOrd="3" destOrd="0" presId="urn:microsoft.com/office/officeart/2005/8/layout/chart3"/>
    <dgm:cxn modelId="{F189B293-6CAD-44D2-B76A-F37D03024531}" type="presParOf" srcId="{FDE745A2-7F79-4F00-AEE4-E5E8CE120FF4}" destId="{D437C0E5-3883-4F51-8AF0-A5736AFED719}" srcOrd="4" destOrd="0" presId="urn:microsoft.com/office/officeart/2005/8/layout/chart3"/>
    <dgm:cxn modelId="{BB6F6ABC-6BED-4344-A220-3CDBCB4D04B7}" type="presParOf" srcId="{FDE745A2-7F79-4F00-AEE4-E5E8CE120FF4}" destId="{1988F05A-0E94-4B63-B620-2D4BF49F0D2C}" srcOrd="5" destOrd="0" presId="urn:microsoft.com/office/officeart/2005/8/layout/chart3"/>
    <dgm:cxn modelId="{597D5C7C-8C75-40C1-AB41-CA7269AA1144}" type="presParOf" srcId="{FDE745A2-7F79-4F00-AEE4-E5E8CE120FF4}" destId="{9229149F-801D-4F67-9D73-4C2AACCF82D7}" srcOrd="6" destOrd="0" presId="urn:microsoft.com/office/officeart/2005/8/layout/chart3"/>
    <dgm:cxn modelId="{886D86F2-0A4E-4808-9C76-C913008B1A3E}" type="presParOf" srcId="{FDE745A2-7F79-4F00-AEE4-E5E8CE120FF4}" destId="{4CF97A5B-7EF3-4CE7-B9AA-ED7F1D335326}" srcOrd="7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3BDF003-8A0A-4D68-9AB8-6E1B85DDC23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20C5FC4-DC91-48A1-A2D7-88E5043D8AC3}">
      <dgm:prSet/>
      <dgm:spPr>
        <a:solidFill>
          <a:srgbClr val="70AC2E"/>
        </a:solidFill>
      </dgm:spPr>
      <dgm:t>
        <a:bodyPr/>
        <a:lstStyle/>
        <a:p>
          <a:pPr algn="ctr"/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Largest source of financial aid</a:t>
          </a:r>
        </a:p>
      </dgm:t>
    </dgm:pt>
    <dgm:pt modelId="{ABF0CEE0-CD65-4C7C-AC78-7EF6112789F4}" type="parTrans" cxnId="{2727DB31-1671-4593-89FA-CEC08B65F0D6}">
      <dgm:prSet/>
      <dgm:spPr/>
      <dgm:t>
        <a:bodyPr/>
        <a:lstStyle/>
        <a:p>
          <a:endParaRPr lang="en-US"/>
        </a:p>
      </dgm:t>
    </dgm:pt>
    <dgm:pt modelId="{52B91743-A731-40A3-9A88-0DBB79B76F97}" type="sibTrans" cxnId="{2727DB31-1671-4593-89FA-CEC08B65F0D6}">
      <dgm:prSet/>
      <dgm:spPr/>
      <dgm:t>
        <a:bodyPr/>
        <a:lstStyle/>
        <a:p>
          <a:endParaRPr lang="en-US"/>
        </a:p>
      </dgm:t>
    </dgm:pt>
    <dgm:pt modelId="{A9C21E41-7490-4DBE-A276-8F31FCFF04B1}">
      <dgm:prSet/>
      <dgm:spPr>
        <a:solidFill>
          <a:srgbClr val="70AC2E"/>
        </a:solidFill>
      </dgm:spPr>
      <dgm:t>
        <a:bodyPr/>
        <a:lstStyle/>
        <a:p>
          <a:pPr algn="ctr"/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Aid awarded primarily on the basis of financial need</a:t>
          </a:r>
        </a:p>
      </dgm:t>
    </dgm:pt>
    <dgm:pt modelId="{41788876-62C3-4A73-9285-A6B2604E8513}" type="parTrans" cxnId="{83E9D428-728B-438D-8030-76DFAB1E6086}">
      <dgm:prSet/>
      <dgm:spPr/>
      <dgm:t>
        <a:bodyPr/>
        <a:lstStyle/>
        <a:p>
          <a:endParaRPr lang="en-US"/>
        </a:p>
      </dgm:t>
    </dgm:pt>
    <dgm:pt modelId="{634E869B-DEF9-4718-8F61-575DC798E43A}" type="sibTrans" cxnId="{83E9D428-728B-438D-8030-76DFAB1E6086}">
      <dgm:prSet/>
      <dgm:spPr/>
      <dgm:t>
        <a:bodyPr/>
        <a:lstStyle/>
        <a:p>
          <a:endParaRPr lang="en-US"/>
        </a:p>
      </dgm:t>
    </dgm:pt>
    <dgm:pt modelId="{AECA07EE-CCA1-42B4-BC46-54B214D0886A}">
      <dgm:prSet/>
      <dgm:spPr>
        <a:solidFill>
          <a:srgbClr val="70AC2E"/>
        </a:solidFill>
      </dgm:spPr>
      <dgm:t>
        <a:bodyPr/>
        <a:lstStyle/>
        <a:p>
          <a:pPr algn="ctr"/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Must apply each</a:t>
          </a:r>
          <a:r>
            <a: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year using the FAFSA</a:t>
          </a:r>
        </a:p>
      </dgm:t>
    </dgm:pt>
    <dgm:pt modelId="{96C2188B-FE94-40B8-82F6-65F47C63F8F1}" type="parTrans" cxnId="{C365653A-CA34-44FD-AAB4-FAF7FC84D337}">
      <dgm:prSet/>
      <dgm:spPr/>
      <dgm:t>
        <a:bodyPr/>
        <a:lstStyle/>
        <a:p>
          <a:endParaRPr lang="en-US"/>
        </a:p>
      </dgm:t>
    </dgm:pt>
    <dgm:pt modelId="{9C983B0B-907B-4C1E-9444-7AF8D3289248}" type="sibTrans" cxnId="{C365653A-CA34-44FD-AAB4-FAF7FC84D337}">
      <dgm:prSet/>
      <dgm:spPr/>
      <dgm:t>
        <a:bodyPr/>
        <a:lstStyle/>
        <a:p>
          <a:endParaRPr lang="en-US"/>
        </a:p>
      </dgm:t>
    </dgm:pt>
    <dgm:pt modelId="{32C719C6-F75C-4C98-93C0-4FCCC829C94C}">
      <dgm:prSet/>
      <dgm:spPr>
        <a:solidFill>
          <a:srgbClr val="70AC2E"/>
        </a:solidFill>
      </dgm:spPr>
      <dgm:t>
        <a:bodyPr/>
        <a:lstStyle/>
        <a:p>
          <a:pPr algn="ctr"/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Eligibility requirements must be met</a:t>
          </a:r>
        </a:p>
      </dgm:t>
    </dgm:pt>
    <dgm:pt modelId="{1E30D7EB-96DD-4005-BBE9-08172929F098}" type="parTrans" cxnId="{FEE59612-4CF5-43C1-9A70-3A39740E17B3}">
      <dgm:prSet/>
      <dgm:spPr/>
      <dgm:t>
        <a:bodyPr/>
        <a:lstStyle/>
        <a:p>
          <a:endParaRPr lang="en-US"/>
        </a:p>
      </dgm:t>
    </dgm:pt>
    <dgm:pt modelId="{48578C9F-1C61-4984-99F1-099C3C9426DA}" type="sibTrans" cxnId="{FEE59612-4CF5-43C1-9A70-3A39740E17B3}">
      <dgm:prSet/>
      <dgm:spPr/>
      <dgm:t>
        <a:bodyPr/>
        <a:lstStyle/>
        <a:p>
          <a:endParaRPr lang="en-US"/>
        </a:p>
      </dgm:t>
    </dgm:pt>
    <dgm:pt modelId="{2A9E5141-57F2-4513-BDB4-38EEFCD64F4B}" type="pres">
      <dgm:prSet presAssocID="{A3BDF003-8A0A-4D68-9AB8-6E1B85DDC23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5F176E1-BD59-4750-90D1-8FBE8E6844B6}" type="pres">
      <dgm:prSet presAssocID="{320C5FC4-DC91-48A1-A2D7-88E5043D8AC3}" presName="parentLin" presStyleCnt="0"/>
      <dgm:spPr/>
    </dgm:pt>
    <dgm:pt modelId="{B8B102C4-A04C-4A06-8E77-BB8DD0EB0D73}" type="pres">
      <dgm:prSet presAssocID="{320C5FC4-DC91-48A1-A2D7-88E5043D8AC3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991E399C-0655-4F34-9471-191BD9E01090}" type="pres">
      <dgm:prSet presAssocID="{320C5FC4-DC91-48A1-A2D7-88E5043D8AC3}" presName="parentText" presStyleLbl="node1" presStyleIdx="0" presStyleCnt="4" custScaleX="12895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CDD9F8-B731-442D-80AB-15D8C047DE4A}" type="pres">
      <dgm:prSet presAssocID="{320C5FC4-DC91-48A1-A2D7-88E5043D8AC3}" presName="negativeSpace" presStyleCnt="0"/>
      <dgm:spPr/>
    </dgm:pt>
    <dgm:pt modelId="{A8D630D0-D1C3-4AA2-A19F-D148FBE6B0AF}" type="pres">
      <dgm:prSet presAssocID="{320C5FC4-DC91-48A1-A2D7-88E5043D8AC3}" presName="childText" presStyleLbl="conFgAcc1" presStyleIdx="0" presStyleCnt="4">
        <dgm:presLayoutVars>
          <dgm:bulletEnabled val="1"/>
        </dgm:presLayoutVars>
      </dgm:prSet>
      <dgm:spPr/>
    </dgm:pt>
    <dgm:pt modelId="{33B16C46-CF8A-49D3-9E96-977644B24DCF}" type="pres">
      <dgm:prSet presAssocID="{52B91743-A731-40A3-9A88-0DBB79B76F97}" presName="spaceBetweenRectangles" presStyleCnt="0"/>
      <dgm:spPr/>
    </dgm:pt>
    <dgm:pt modelId="{9332A4B3-FAE9-4867-85C5-39349070805A}" type="pres">
      <dgm:prSet presAssocID="{A9C21E41-7490-4DBE-A276-8F31FCFF04B1}" presName="parentLin" presStyleCnt="0"/>
      <dgm:spPr/>
    </dgm:pt>
    <dgm:pt modelId="{C5063363-48CE-4FDE-877E-E22C6C7B7FDF}" type="pres">
      <dgm:prSet presAssocID="{A9C21E41-7490-4DBE-A276-8F31FCFF04B1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91E0354A-B19A-4830-BD8C-214F9D62799E}" type="pres">
      <dgm:prSet presAssocID="{A9C21E41-7490-4DBE-A276-8F31FCFF04B1}" presName="parentText" presStyleLbl="node1" presStyleIdx="1" presStyleCnt="4" custScaleX="12895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B94036-1D75-43A8-8E6D-8BFD314D0696}" type="pres">
      <dgm:prSet presAssocID="{A9C21E41-7490-4DBE-A276-8F31FCFF04B1}" presName="negativeSpace" presStyleCnt="0"/>
      <dgm:spPr/>
    </dgm:pt>
    <dgm:pt modelId="{443D72CA-1869-4825-99EF-C0B8C550FC19}" type="pres">
      <dgm:prSet presAssocID="{A9C21E41-7490-4DBE-A276-8F31FCFF04B1}" presName="childText" presStyleLbl="conFgAcc1" presStyleIdx="1" presStyleCnt="4">
        <dgm:presLayoutVars>
          <dgm:bulletEnabled val="1"/>
        </dgm:presLayoutVars>
      </dgm:prSet>
      <dgm:spPr/>
    </dgm:pt>
    <dgm:pt modelId="{EF95A155-02F7-48ED-A093-9E28D7F46867}" type="pres">
      <dgm:prSet presAssocID="{634E869B-DEF9-4718-8F61-575DC798E43A}" presName="spaceBetweenRectangles" presStyleCnt="0"/>
      <dgm:spPr/>
    </dgm:pt>
    <dgm:pt modelId="{5F5C1BD9-F7CD-4E20-962B-51466B20AB1D}" type="pres">
      <dgm:prSet presAssocID="{AECA07EE-CCA1-42B4-BC46-54B214D0886A}" presName="parentLin" presStyleCnt="0"/>
      <dgm:spPr/>
    </dgm:pt>
    <dgm:pt modelId="{2A324F0F-B19E-4236-9209-A70963A9D1EA}" type="pres">
      <dgm:prSet presAssocID="{AECA07EE-CCA1-42B4-BC46-54B214D0886A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28964E69-E0D1-437F-9439-D51C79C431E1}" type="pres">
      <dgm:prSet presAssocID="{AECA07EE-CCA1-42B4-BC46-54B214D0886A}" presName="parentText" presStyleLbl="node1" presStyleIdx="2" presStyleCnt="4" custScaleX="12895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0413FC-40DF-46E3-8E59-1AA620CFA001}" type="pres">
      <dgm:prSet presAssocID="{AECA07EE-CCA1-42B4-BC46-54B214D0886A}" presName="negativeSpace" presStyleCnt="0"/>
      <dgm:spPr/>
    </dgm:pt>
    <dgm:pt modelId="{08475D95-E27E-4029-BE42-BE3A26222AE7}" type="pres">
      <dgm:prSet presAssocID="{AECA07EE-CCA1-42B4-BC46-54B214D0886A}" presName="childText" presStyleLbl="conFgAcc1" presStyleIdx="2" presStyleCnt="4">
        <dgm:presLayoutVars>
          <dgm:bulletEnabled val="1"/>
        </dgm:presLayoutVars>
      </dgm:prSet>
      <dgm:spPr/>
    </dgm:pt>
    <dgm:pt modelId="{748DA956-20D3-47FE-A8FA-54C61CC2B36A}" type="pres">
      <dgm:prSet presAssocID="{9C983B0B-907B-4C1E-9444-7AF8D3289248}" presName="spaceBetweenRectangles" presStyleCnt="0"/>
      <dgm:spPr/>
    </dgm:pt>
    <dgm:pt modelId="{85A65C87-3D97-41F7-AB25-0E1393DAA8AB}" type="pres">
      <dgm:prSet presAssocID="{32C719C6-F75C-4C98-93C0-4FCCC829C94C}" presName="parentLin" presStyleCnt="0"/>
      <dgm:spPr/>
    </dgm:pt>
    <dgm:pt modelId="{F828B9DE-C630-4FCD-8428-6043301E4886}" type="pres">
      <dgm:prSet presAssocID="{32C719C6-F75C-4C98-93C0-4FCCC829C94C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AEC83111-26DC-413F-AAFF-CFC77629AE34}" type="pres">
      <dgm:prSet presAssocID="{32C719C6-F75C-4C98-93C0-4FCCC829C94C}" presName="parentText" presStyleLbl="node1" presStyleIdx="3" presStyleCnt="4" custScaleX="12895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0D51CE-A0CB-4C5F-8FF0-E1C9246D4D8F}" type="pres">
      <dgm:prSet presAssocID="{32C719C6-F75C-4C98-93C0-4FCCC829C94C}" presName="negativeSpace" presStyleCnt="0"/>
      <dgm:spPr/>
    </dgm:pt>
    <dgm:pt modelId="{57A60454-84D6-4BED-BEC9-12B070F1FC2E}" type="pres">
      <dgm:prSet presAssocID="{32C719C6-F75C-4C98-93C0-4FCCC829C94C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6DCC7C59-A803-448B-B8E8-6C9EF7460709}" type="presOf" srcId="{320C5FC4-DC91-48A1-A2D7-88E5043D8AC3}" destId="{991E399C-0655-4F34-9471-191BD9E01090}" srcOrd="1" destOrd="0" presId="urn:microsoft.com/office/officeart/2005/8/layout/list1"/>
    <dgm:cxn modelId="{6123A197-7B79-4E48-98C1-831EC71A9E87}" type="presOf" srcId="{320C5FC4-DC91-48A1-A2D7-88E5043D8AC3}" destId="{B8B102C4-A04C-4A06-8E77-BB8DD0EB0D73}" srcOrd="0" destOrd="0" presId="urn:microsoft.com/office/officeart/2005/8/layout/list1"/>
    <dgm:cxn modelId="{2727DB31-1671-4593-89FA-CEC08B65F0D6}" srcId="{A3BDF003-8A0A-4D68-9AB8-6E1B85DDC236}" destId="{320C5FC4-DC91-48A1-A2D7-88E5043D8AC3}" srcOrd="0" destOrd="0" parTransId="{ABF0CEE0-CD65-4C7C-AC78-7EF6112789F4}" sibTransId="{52B91743-A731-40A3-9A88-0DBB79B76F97}"/>
    <dgm:cxn modelId="{83E9D428-728B-438D-8030-76DFAB1E6086}" srcId="{A3BDF003-8A0A-4D68-9AB8-6E1B85DDC236}" destId="{A9C21E41-7490-4DBE-A276-8F31FCFF04B1}" srcOrd="1" destOrd="0" parTransId="{41788876-62C3-4A73-9285-A6B2604E8513}" sibTransId="{634E869B-DEF9-4718-8F61-575DC798E43A}"/>
    <dgm:cxn modelId="{B9328B9F-EDEE-499D-9500-8411BA3A5463}" type="presOf" srcId="{32C719C6-F75C-4C98-93C0-4FCCC829C94C}" destId="{F828B9DE-C630-4FCD-8428-6043301E4886}" srcOrd="0" destOrd="0" presId="urn:microsoft.com/office/officeart/2005/8/layout/list1"/>
    <dgm:cxn modelId="{FEE59612-4CF5-43C1-9A70-3A39740E17B3}" srcId="{A3BDF003-8A0A-4D68-9AB8-6E1B85DDC236}" destId="{32C719C6-F75C-4C98-93C0-4FCCC829C94C}" srcOrd="3" destOrd="0" parTransId="{1E30D7EB-96DD-4005-BBE9-08172929F098}" sibTransId="{48578C9F-1C61-4984-99F1-099C3C9426DA}"/>
    <dgm:cxn modelId="{75567AD6-A306-44BE-8CF9-10EB520B5D31}" type="presOf" srcId="{A3BDF003-8A0A-4D68-9AB8-6E1B85DDC236}" destId="{2A9E5141-57F2-4513-BDB4-38EEFCD64F4B}" srcOrd="0" destOrd="0" presId="urn:microsoft.com/office/officeart/2005/8/layout/list1"/>
    <dgm:cxn modelId="{9426E68B-43AC-4542-B642-9C3BF6EE3052}" type="presOf" srcId="{32C719C6-F75C-4C98-93C0-4FCCC829C94C}" destId="{AEC83111-26DC-413F-AAFF-CFC77629AE34}" srcOrd="1" destOrd="0" presId="urn:microsoft.com/office/officeart/2005/8/layout/list1"/>
    <dgm:cxn modelId="{C98A5025-1947-4250-BDE1-153C9BE1B790}" type="presOf" srcId="{A9C21E41-7490-4DBE-A276-8F31FCFF04B1}" destId="{91E0354A-B19A-4830-BD8C-214F9D62799E}" srcOrd="1" destOrd="0" presId="urn:microsoft.com/office/officeart/2005/8/layout/list1"/>
    <dgm:cxn modelId="{B314D3D6-59E2-4C13-90E9-598864CBF85C}" type="presOf" srcId="{AECA07EE-CCA1-42B4-BC46-54B214D0886A}" destId="{28964E69-E0D1-437F-9439-D51C79C431E1}" srcOrd="1" destOrd="0" presId="urn:microsoft.com/office/officeart/2005/8/layout/list1"/>
    <dgm:cxn modelId="{C365653A-CA34-44FD-AAB4-FAF7FC84D337}" srcId="{A3BDF003-8A0A-4D68-9AB8-6E1B85DDC236}" destId="{AECA07EE-CCA1-42B4-BC46-54B214D0886A}" srcOrd="2" destOrd="0" parTransId="{96C2188B-FE94-40B8-82F6-65F47C63F8F1}" sibTransId="{9C983B0B-907B-4C1E-9444-7AF8D3289248}"/>
    <dgm:cxn modelId="{C6D7926A-4DC2-4DB3-9763-83940866407F}" type="presOf" srcId="{AECA07EE-CCA1-42B4-BC46-54B214D0886A}" destId="{2A324F0F-B19E-4236-9209-A70963A9D1EA}" srcOrd="0" destOrd="0" presId="urn:microsoft.com/office/officeart/2005/8/layout/list1"/>
    <dgm:cxn modelId="{88291E4C-790F-47AF-BD18-748184D83575}" type="presOf" srcId="{A9C21E41-7490-4DBE-A276-8F31FCFF04B1}" destId="{C5063363-48CE-4FDE-877E-E22C6C7B7FDF}" srcOrd="0" destOrd="0" presId="urn:microsoft.com/office/officeart/2005/8/layout/list1"/>
    <dgm:cxn modelId="{6B106808-5BB1-4356-8E30-A68EC72D0C0B}" type="presParOf" srcId="{2A9E5141-57F2-4513-BDB4-38EEFCD64F4B}" destId="{55F176E1-BD59-4750-90D1-8FBE8E6844B6}" srcOrd="0" destOrd="0" presId="urn:microsoft.com/office/officeart/2005/8/layout/list1"/>
    <dgm:cxn modelId="{840B8577-3E55-48B1-BE71-28655DB0A502}" type="presParOf" srcId="{55F176E1-BD59-4750-90D1-8FBE8E6844B6}" destId="{B8B102C4-A04C-4A06-8E77-BB8DD0EB0D73}" srcOrd="0" destOrd="0" presId="urn:microsoft.com/office/officeart/2005/8/layout/list1"/>
    <dgm:cxn modelId="{75670DFE-49C5-4D1C-9141-F3059B5809C8}" type="presParOf" srcId="{55F176E1-BD59-4750-90D1-8FBE8E6844B6}" destId="{991E399C-0655-4F34-9471-191BD9E01090}" srcOrd="1" destOrd="0" presId="urn:microsoft.com/office/officeart/2005/8/layout/list1"/>
    <dgm:cxn modelId="{FE0DA9F2-4985-476B-87A9-0DB136DEE1C8}" type="presParOf" srcId="{2A9E5141-57F2-4513-BDB4-38EEFCD64F4B}" destId="{A6CDD9F8-B731-442D-80AB-15D8C047DE4A}" srcOrd="1" destOrd="0" presId="urn:microsoft.com/office/officeart/2005/8/layout/list1"/>
    <dgm:cxn modelId="{9FE35D8A-BBF4-4BFA-A470-5FF9ACF5106C}" type="presParOf" srcId="{2A9E5141-57F2-4513-BDB4-38EEFCD64F4B}" destId="{A8D630D0-D1C3-4AA2-A19F-D148FBE6B0AF}" srcOrd="2" destOrd="0" presId="urn:microsoft.com/office/officeart/2005/8/layout/list1"/>
    <dgm:cxn modelId="{BFA64751-18AA-48DC-8A7B-413AA7971680}" type="presParOf" srcId="{2A9E5141-57F2-4513-BDB4-38EEFCD64F4B}" destId="{33B16C46-CF8A-49D3-9E96-977644B24DCF}" srcOrd="3" destOrd="0" presId="urn:microsoft.com/office/officeart/2005/8/layout/list1"/>
    <dgm:cxn modelId="{57525754-A073-4490-B43F-B344F07AE664}" type="presParOf" srcId="{2A9E5141-57F2-4513-BDB4-38EEFCD64F4B}" destId="{9332A4B3-FAE9-4867-85C5-39349070805A}" srcOrd="4" destOrd="0" presId="urn:microsoft.com/office/officeart/2005/8/layout/list1"/>
    <dgm:cxn modelId="{BFBAC8F2-287C-4AB7-8005-D7412D9D9D55}" type="presParOf" srcId="{9332A4B3-FAE9-4867-85C5-39349070805A}" destId="{C5063363-48CE-4FDE-877E-E22C6C7B7FDF}" srcOrd="0" destOrd="0" presId="urn:microsoft.com/office/officeart/2005/8/layout/list1"/>
    <dgm:cxn modelId="{CC014882-F04E-438B-993A-7980623F24C3}" type="presParOf" srcId="{9332A4B3-FAE9-4867-85C5-39349070805A}" destId="{91E0354A-B19A-4830-BD8C-214F9D62799E}" srcOrd="1" destOrd="0" presId="urn:microsoft.com/office/officeart/2005/8/layout/list1"/>
    <dgm:cxn modelId="{8BCD2270-FDB1-49B7-90FA-00E45F1B5B42}" type="presParOf" srcId="{2A9E5141-57F2-4513-BDB4-38EEFCD64F4B}" destId="{45B94036-1D75-43A8-8E6D-8BFD314D0696}" srcOrd="5" destOrd="0" presId="urn:microsoft.com/office/officeart/2005/8/layout/list1"/>
    <dgm:cxn modelId="{E410D592-DE25-480E-B817-1A9A10895BC6}" type="presParOf" srcId="{2A9E5141-57F2-4513-BDB4-38EEFCD64F4B}" destId="{443D72CA-1869-4825-99EF-C0B8C550FC19}" srcOrd="6" destOrd="0" presId="urn:microsoft.com/office/officeart/2005/8/layout/list1"/>
    <dgm:cxn modelId="{0F658547-51D4-4360-8F04-3454A1E2C344}" type="presParOf" srcId="{2A9E5141-57F2-4513-BDB4-38EEFCD64F4B}" destId="{EF95A155-02F7-48ED-A093-9E28D7F46867}" srcOrd="7" destOrd="0" presId="urn:microsoft.com/office/officeart/2005/8/layout/list1"/>
    <dgm:cxn modelId="{A0D0458C-10CD-428D-92CC-A1EAC81618C5}" type="presParOf" srcId="{2A9E5141-57F2-4513-BDB4-38EEFCD64F4B}" destId="{5F5C1BD9-F7CD-4E20-962B-51466B20AB1D}" srcOrd="8" destOrd="0" presId="urn:microsoft.com/office/officeart/2005/8/layout/list1"/>
    <dgm:cxn modelId="{CBFCA163-10A5-438C-BBEB-43063AAF1FDA}" type="presParOf" srcId="{5F5C1BD9-F7CD-4E20-962B-51466B20AB1D}" destId="{2A324F0F-B19E-4236-9209-A70963A9D1EA}" srcOrd="0" destOrd="0" presId="urn:microsoft.com/office/officeart/2005/8/layout/list1"/>
    <dgm:cxn modelId="{72852973-AA6A-46A0-9B8F-C7C250D51F2C}" type="presParOf" srcId="{5F5C1BD9-F7CD-4E20-962B-51466B20AB1D}" destId="{28964E69-E0D1-437F-9439-D51C79C431E1}" srcOrd="1" destOrd="0" presId="urn:microsoft.com/office/officeart/2005/8/layout/list1"/>
    <dgm:cxn modelId="{DCAEA66F-A3CC-48D1-AA39-628B7C7AC2F2}" type="presParOf" srcId="{2A9E5141-57F2-4513-BDB4-38EEFCD64F4B}" destId="{C90413FC-40DF-46E3-8E59-1AA620CFA001}" srcOrd="9" destOrd="0" presId="urn:microsoft.com/office/officeart/2005/8/layout/list1"/>
    <dgm:cxn modelId="{FE31933D-7D66-401E-B8E4-8971F9C9A65E}" type="presParOf" srcId="{2A9E5141-57F2-4513-BDB4-38EEFCD64F4B}" destId="{08475D95-E27E-4029-BE42-BE3A26222AE7}" srcOrd="10" destOrd="0" presId="urn:microsoft.com/office/officeart/2005/8/layout/list1"/>
    <dgm:cxn modelId="{2CBEF56B-9112-43C6-AC11-F821E41D4E55}" type="presParOf" srcId="{2A9E5141-57F2-4513-BDB4-38EEFCD64F4B}" destId="{748DA956-20D3-47FE-A8FA-54C61CC2B36A}" srcOrd="11" destOrd="0" presId="urn:microsoft.com/office/officeart/2005/8/layout/list1"/>
    <dgm:cxn modelId="{80817D57-2190-410B-9624-6D804E2DE6CA}" type="presParOf" srcId="{2A9E5141-57F2-4513-BDB4-38EEFCD64F4B}" destId="{85A65C87-3D97-41F7-AB25-0E1393DAA8AB}" srcOrd="12" destOrd="0" presId="urn:microsoft.com/office/officeart/2005/8/layout/list1"/>
    <dgm:cxn modelId="{73B72E55-2972-44D4-AAD1-D92FF694285C}" type="presParOf" srcId="{85A65C87-3D97-41F7-AB25-0E1393DAA8AB}" destId="{F828B9DE-C630-4FCD-8428-6043301E4886}" srcOrd="0" destOrd="0" presId="urn:microsoft.com/office/officeart/2005/8/layout/list1"/>
    <dgm:cxn modelId="{ED583858-99DC-4649-A0D9-92920260584F}" type="presParOf" srcId="{85A65C87-3D97-41F7-AB25-0E1393DAA8AB}" destId="{AEC83111-26DC-413F-AAFF-CFC77629AE34}" srcOrd="1" destOrd="0" presId="urn:microsoft.com/office/officeart/2005/8/layout/list1"/>
    <dgm:cxn modelId="{E056227C-67A0-4C97-9528-023849BF6C7E}" type="presParOf" srcId="{2A9E5141-57F2-4513-BDB4-38EEFCD64F4B}" destId="{9C0D51CE-A0CB-4C5F-8FF0-E1C9246D4D8F}" srcOrd="13" destOrd="0" presId="urn:microsoft.com/office/officeart/2005/8/layout/list1"/>
    <dgm:cxn modelId="{9C7D7426-B387-4B37-A731-CAB81CE94D20}" type="presParOf" srcId="{2A9E5141-57F2-4513-BDB4-38EEFCD64F4B}" destId="{57A60454-84D6-4BED-BEC9-12B070F1FC2E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C3B3EE8-1974-4721-AEB7-E3A2FDF93822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B9543FD-99A4-4C4A-A098-21B46D24820E}">
      <dgm:prSet phldrT="[Text]" custT="1"/>
      <dgm:spPr>
        <a:solidFill>
          <a:srgbClr val="763269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0" dirty="0">
              <a:latin typeface="Arial" panose="020B0604020202020204" pitchFamily="34" charset="0"/>
              <a:cs typeface="Arial" panose="020B0604020202020204" pitchFamily="34" charset="0"/>
            </a:rPr>
            <a:t>Federal Pell Grant</a:t>
          </a:r>
        </a:p>
      </dgm:t>
    </dgm:pt>
    <dgm:pt modelId="{F4417A6B-46D0-4F0B-8DDB-878FB21C5513}" type="parTrans" cxnId="{9F177B98-E774-4EDF-B051-847E236F5269}">
      <dgm:prSet/>
      <dgm:spPr/>
      <dgm:t>
        <a:bodyPr/>
        <a:lstStyle/>
        <a:p>
          <a:endParaRPr lang="en-US"/>
        </a:p>
      </dgm:t>
    </dgm:pt>
    <dgm:pt modelId="{F1488B6C-3B50-406B-BEB2-12756F04A7D4}" type="sibTrans" cxnId="{9F177B98-E774-4EDF-B051-847E236F5269}">
      <dgm:prSet/>
      <dgm:spPr/>
      <dgm:t>
        <a:bodyPr/>
        <a:lstStyle/>
        <a:p>
          <a:endParaRPr lang="en-US"/>
        </a:p>
      </dgm:t>
    </dgm:pt>
    <dgm:pt modelId="{5589D4D2-72C2-413E-A33A-31BB77196EB0}">
      <dgm:prSet phldrT="[Text]" custT="1"/>
      <dgm:spPr>
        <a:solidFill>
          <a:schemeClr val="accent4"/>
        </a:solidFill>
        <a:ln>
          <a:solidFill>
            <a:schemeClr val="accent4"/>
          </a:solidFill>
        </a:ln>
      </dgm:spPr>
      <dgm:t>
        <a:bodyPr tIns="91440"/>
        <a:lstStyle/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Federal Supplemental Educational Opportunity Grant (FSEOG)</a:t>
          </a:r>
          <a:endParaRPr lang="en-US" sz="18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6327D47-7AB2-4A85-896B-4A9B8E0239B6}" type="parTrans" cxnId="{BE507062-C57B-467A-A4C4-192C69DE81C4}">
      <dgm:prSet/>
      <dgm:spPr/>
      <dgm:t>
        <a:bodyPr/>
        <a:lstStyle/>
        <a:p>
          <a:endParaRPr lang="en-US"/>
        </a:p>
      </dgm:t>
    </dgm:pt>
    <dgm:pt modelId="{01A36BC3-3102-4DE8-B6B9-D63C8873FDC1}" type="sibTrans" cxnId="{BE507062-C57B-467A-A4C4-192C69DE81C4}">
      <dgm:prSet/>
      <dgm:spPr>
        <a:ln>
          <a:solidFill>
            <a:schemeClr val="accent4"/>
          </a:solidFill>
        </a:ln>
      </dgm:spPr>
      <dgm:t>
        <a:bodyPr/>
        <a:lstStyle/>
        <a:p>
          <a:endParaRPr lang="en-US"/>
        </a:p>
      </dgm:t>
    </dgm:pt>
    <dgm:pt modelId="{D8C1DA9E-C270-47F3-8537-BEC065CD2B7B}">
      <dgm:prSet phldrT="[Text]" custT="1"/>
      <dgm:spPr>
        <a:solidFill>
          <a:srgbClr val="005B99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0" dirty="0">
              <a:latin typeface="Arial" panose="020B0604020202020204" pitchFamily="34" charset="0"/>
              <a:cs typeface="Arial" panose="020B0604020202020204" pitchFamily="34" charset="0"/>
            </a:rPr>
            <a:t>Teacher Education Assistance for College and Higher Education (TEACH) Grant</a:t>
          </a:r>
        </a:p>
      </dgm:t>
    </dgm:pt>
    <dgm:pt modelId="{B4F67637-F831-43C2-AE1B-6B0E8909F146}" type="parTrans" cxnId="{455C3D6A-6EA4-453A-9DCD-288D4A82C096}">
      <dgm:prSet/>
      <dgm:spPr/>
      <dgm:t>
        <a:bodyPr/>
        <a:lstStyle/>
        <a:p>
          <a:endParaRPr lang="en-US"/>
        </a:p>
      </dgm:t>
    </dgm:pt>
    <dgm:pt modelId="{860E649F-81FB-40C4-89D6-7DFC5757FB58}" type="sibTrans" cxnId="{455C3D6A-6EA4-453A-9DCD-288D4A82C096}">
      <dgm:prSet/>
      <dgm:spPr/>
      <dgm:t>
        <a:bodyPr/>
        <a:lstStyle/>
        <a:p>
          <a:endParaRPr lang="en-US"/>
        </a:p>
      </dgm:t>
    </dgm:pt>
    <dgm:pt modelId="{417C55BB-9C0C-49FF-B9F9-E90978283374}">
      <dgm:prSet phldrT="[Text]" custT="1"/>
      <dgm:spPr>
        <a:solidFill>
          <a:srgbClr val="36369A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0" dirty="0">
              <a:latin typeface="Arial" panose="020B0604020202020204" pitchFamily="34" charset="0"/>
              <a:cs typeface="Arial" panose="020B0604020202020204" pitchFamily="34" charset="0"/>
            </a:rPr>
            <a:t>Iraq Afghanistan Service Grant</a:t>
          </a:r>
        </a:p>
      </dgm:t>
    </dgm:pt>
    <dgm:pt modelId="{7B758AE9-E849-4AB2-9339-2A28F1B24B07}" type="parTrans" cxnId="{B9CBDDBE-6E11-424D-83A0-BCF2801A7EFF}">
      <dgm:prSet/>
      <dgm:spPr/>
      <dgm:t>
        <a:bodyPr/>
        <a:lstStyle/>
        <a:p>
          <a:endParaRPr lang="en-US"/>
        </a:p>
      </dgm:t>
    </dgm:pt>
    <dgm:pt modelId="{22304306-595D-441C-A1DA-8F0F5A6E4A1D}" type="sibTrans" cxnId="{B9CBDDBE-6E11-424D-83A0-BCF2801A7EFF}">
      <dgm:prSet/>
      <dgm:spPr/>
      <dgm:t>
        <a:bodyPr/>
        <a:lstStyle/>
        <a:p>
          <a:endParaRPr lang="en-US"/>
        </a:p>
      </dgm:t>
    </dgm:pt>
    <dgm:pt modelId="{04FF30B7-BDDE-48C1-A20F-CEA2F054D3B1}">
      <dgm:prSet phldrT="[Text]" custT="1"/>
      <dgm:spPr>
        <a:solidFill>
          <a:srgbClr val="38869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Federal Work-Study (FWS)</a:t>
          </a:r>
          <a:endParaRPr lang="en-US" sz="18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79DA5B-140C-471A-898C-4657F12B06A0}" type="parTrans" cxnId="{99DFE020-B470-4FD6-A2DC-8348F21B3E3B}">
      <dgm:prSet/>
      <dgm:spPr/>
      <dgm:t>
        <a:bodyPr/>
        <a:lstStyle/>
        <a:p>
          <a:endParaRPr lang="en-US"/>
        </a:p>
      </dgm:t>
    </dgm:pt>
    <dgm:pt modelId="{EB68A225-BE81-4DC1-81B8-068F9FE0209B}" type="sibTrans" cxnId="{99DFE020-B470-4FD6-A2DC-8348F21B3E3B}">
      <dgm:prSet/>
      <dgm:spPr/>
      <dgm:t>
        <a:bodyPr/>
        <a:lstStyle/>
        <a:p>
          <a:endParaRPr lang="en-US"/>
        </a:p>
      </dgm:t>
    </dgm:pt>
    <dgm:pt modelId="{719A239B-CEE5-4DA2-8F14-4AEE81A18F27}">
      <dgm:prSet phldrT="[Text]" custT="1"/>
      <dgm:spPr>
        <a:solidFill>
          <a:schemeClr val="accent6">
            <a:lumMod val="5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Federal Direct Student Loans (Direct Loans)</a:t>
          </a:r>
          <a:endParaRPr lang="en-US" sz="18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6F937EF-DAF7-4DC0-84CB-5271CE513D18}" type="parTrans" cxnId="{E2D11879-0242-4A59-91DA-4B48F55D7742}">
      <dgm:prSet/>
      <dgm:spPr/>
      <dgm:t>
        <a:bodyPr/>
        <a:lstStyle/>
        <a:p>
          <a:endParaRPr lang="en-US"/>
        </a:p>
      </dgm:t>
    </dgm:pt>
    <dgm:pt modelId="{9ACD6028-6114-47C8-8E84-7842C1F7B549}" type="sibTrans" cxnId="{E2D11879-0242-4A59-91DA-4B48F55D7742}">
      <dgm:prSet/>
      <dgm:spPr/>
      <dgm:t>
        <a:bodyPr/>
        <a:lstStyle/>
        <a:p>
          <a:endParaRPr lang="en-US"/>
        </a:p>
      </dgm:t>
    </dgm:pt>
    <dgm:pt modelId="{AD7597D9-ABC0-4EC3-89D4-C86B04A32E7F}">
      <dgm:prSet phldrT="[Text]" custT="1"/>
      <dgm:spPr>
        <a:solidFill>
          <a:schemeClr val="accent3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0" dirty="0">
              <a:latin typeface="Arial" panose="020B0604020202020204" pitchFamily="34" charset="0"/>
              <a:cs typeface="Arial" panose="020B0604020202020204" pitchFamily="34" charset="0"/>
            </a:rPr>
            <a:t>Federal PLUS Loans</a:t>
          </a:r>
        </a:p>
      </dgm:t>
    </dgm:pt>
    <dgm:pt modelId="{932C53C4-E6BC-41AB-8C09-81B754E85075}" type="parTrans" cxnId="{E837D49C-A4BE-41F6-BDFE-41DEB002EE35}">
      <dgm:prSet/>
      <dgm:spPr/>
      <dgm:t>
        <a:bodyPr/>
        <a:lstStyle/>
        <a:p>
          <a:endParaRPr lang="en-US"/>
        </a:p>
      </dgm:t>
    </dgm:pt>
    <dgm:pt modelId="{5FAC9170-D1B7-4418-89E1-393E128A5BFA}" type="sibTrans" cxnId="{E837D49C-A4BE-41F6-BDFE-41DEB002EE35}">
      <dgm:prSet/>
      <dgm:spPr/>
      <dgm:t>
        <a:bodyPr/>
        <a:lstStyle/>
        <a:p>
          <a:endParaRPr lang="en-US"/>
        </a:p>
      </dgm:t>
    </dgm:pt>
    <dgm:pt modelId="{8E94DB06-A882-425C-B771-3778FC160372}" type="pres">
      <dgm:prSet presAssocID="{2C3B3EE8-1974-4721-AEB7-E3A2FDF9382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FD65D73-E41D-4B3E-92E7-7F2830D8FEF0}" type="pres">
      <dgm:prSet presAssocID="{0B9543FD-99A4-4C4A-A098-21B46D24820E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35CC49-A102-4D8A-AEB6-B175CBD08E0C}" type="pres">
      <dgm:prSet presAssocID="{F1488B6C-3B50-406B-BEB2-12756F04A7D4}" presName="sibTrans" presStyleCnt="0"/>
      <dgm:spPr/>
    </dgm:pt>
    <dgm:pt modelId="{89B353FF-B327-46D2-973E-1A87E0A0B1CA}" type="pres">
      <dgm:prSet presAssocID="{417C55BB-9C0C-49FF-B9F9-E90978283374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5366DD-8449-4E6D-864B-06F5EB8CBA7D}" type="pres">
      <dgm:prSet presAssocID="{22304306-595D-441C-A1DA-8F0F5A6E4A1D}" presName="sibTrans" presStyleCnt="0"/>
      <dgm:spPr/>
    </dgm:pt>
    <dgm:pt modelId="{CDEE28F6-8557-4C61-806D-9477FA4C4D2A}" type="pres">
      <dgm:prSet presAssocID="{5589D4D2-72C2-413E-A33A-31BB77196EB0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67F38C-741C-47AB-8331-EF763792AB97}" type="pres">
      <dgm:prSet presAssocID="{01A36BC3-3102-4DE8-B6B9-D63C8873FDC1}" presName="sibTrans" presStyleCnt="0"/>
      <dgm:spPr/>
    </dgm:pt>
    <dgm:pt modelId="{B0C99F12-FC81-415D-AEAD-4E552DEABC5C}" type="pres">
      <dgm:prSet presAssocID="{D8C1DA9E-C270-47F3-8537-BEC065CD2B7B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80CB66-F6F8-4D2B-A0F6-D7E51B69A853}" type="pres">
      <dgm:prSet presAssocID="{860E649F-81FB-40C4-89D6-7DFC5757FB58}" presName="sibTrans" presStyleCnt="0"/>
      <dgm:spPr/>
    </dgm:pt>
    <dgm:pt modelId="{2EEFF565-0FA5-4AFE-8EC9-CF46641B257F}" type="pres">
      <dgm:prSet presAssocID="{04FF30B7-BDDE-48C1-A20F-CEA2F054D3B1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31B753-653F-4E59-B2F5-08469469C2DA}" type="pres">
      <dgm:prSet presAssocID="{EB68A225-BE81-4DC1-81B8-068F9FE0209B}" presName="sibTrans" presStyleCnt="0"/>
      <dgm:spPr/>
    </dgm:pt>
    <dgm:pt modelId="{9CC3FE66-C604-44B9-9B50-FFB4E40C94DD}" type="pres">
      <dgm:prSet presAssocID="{719A239B-CEE5-4DA2-8F14-4AEE81A18F27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6A251F-1FAC-422C-B1E7-F459C3E97F25}" type="pres">
      <dgm:prSet presAssocID="{9ACD6028-6114-47C8-8E84-7842C1F7B549}" presName="sibTrans" presStyleCnt="0"/>
      <dgm:spPr/>
    </dgm:pt>
    <dgm:pt modelId="{5927B7F6-1A6B-4BE6-9A00-80A8F3451E16}" type="pres">
      <dgm:prSet presAssocID="{AD7597D9-ABC0-4EC3-89D4-C86B04A32E7F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2D11879-0242-4A59-91DA-4B48F55D7742}" srcId="{2C3B3EE8-1974-4721-AEB7-E3A2FDF93822}" destId="{719A239B-CEE5-4DA2-8F14-4AEE81A18F27}" srcOrd="5" destOrd="0" parTransId="{06F937EF-DAF7-4DC0-84CB-5271CE513D18}" sibTransId="{9ACD6028-6114-47C8-8E84-7842C1F7B549}"/>
    <dgm:cxn modelId="{9F177B98-E774-4EDF-B051-847E236F5269}" srcId="{2C3B3EE8-1974-4721-AEB7-E3A2FDF93822}" destId="{0B9543FD-99A4-4C4A-A098-21B46D24820E}" srcOrd="0" destOrd="0" parTransId="{F4417A6B-46D0-4F0B-8DDB-878FB21C5513}" sibTransId="{F1488B6C-3B50-406B-BEB2-12756F04A7D4}"/>
    <dgm:cxn modelId="{455C3D6A-6EA4-453A-9DCD-288D4A82C096}" srcId="{2C3B3EE8-1974-4721-AEB7-E3A2FDF93822}" destId="{D8C1DA9E-C270-47F3-8537-BEC065CD2B7B}" srcOrd="3" destOrd="0" parTransId="{B4F67637-F831-43C2-AE1B-6B0E8909F146}" sibTransId="{860E649F-81FB-40C4-89D6-7DFC5757FB58}"/>
    <dgm:cxn modelId="{FF06736F-8B0A-45A4-A7AB-0870F545755E}" type="presOf" srcId="{5589D4D2-72C2-413E-A33A-31BB77196EB0}" destId="{CDEE28F6-8557-4C61-806D-9477FA4C4D2A}" srcOrd="0" destOrd="0" presId="urn:microsoft.com/office/officeart/2005/8/layout/default"/>
    <dgm:cxn modelId="{DDBA444A-B740-40E9-82AF-55FD48683212}" type="presOf" srcId="{0B9543FD-99A4-4C4A-A098-21B46D24820E}" destId="{0FD65D73-E41D-4B3E-92E7-7F2830D8FEF0}" srcOrd="0" destOrd="0" presId="urn:microsoft.com/office/officeart/2005/8/layout/default"/>
    <dgm:cxn modelId="{AF2BE1AA-4C93-404B-B540-1BDCFB8D48BD}" type="presOf" srcId="{2C3B3EE8-1974-4721-AEB7-E3A2FDF93822}" destId="{8E94DB06-A882-425C-B771-3778FC160372}" srcOrd="0" destOrd="0" presId="urn:microsoft.com/office/officeart/2005/8/layout/default"/>
    <dgm:cxn modelId="{B9CBDDBE-6E11-424D-83A0-BCF2801A7EFF}" srcId="{2C3B3EE8-1974-4721-AEB7-E3A2FDF93822}" destId="{417C55BB-9C0C-49FF-B9F9-E90978283374}" srcOrd="1" destOrd="0" parTransId="{7B758AE9-E849-4AB2-9339-2A28F1B24B07}" sibTransId="{22304306-595D-441C-A1DA-8F0F5A6E4A1D}"/>
    <dgm:cxn modelId="{BE507062-C57B-467A-A4C4-192C69DE81C4}" srcId="{2C3B3EE8-1974-4721-AEB7-E3A2FDF93822}" destId="{5589D4D2-72C2-413E-A33A-31BB77196EB0}" srcOrd="2" destOrd="0" parTransId="{56327D47-7AB2-4A85-896B-4A9B8E0239B6}" sibTransId="{01A36BC3-3102-4DE8-B6B9-D63C8873FDC1}"/>
    <dgm:cxn modelId="{FCB83107-FC92-4F39-BF00-5C2BC35EF1CE}" type="presOf" srcId="{719A239B-CEE5-4DA2-8F14-4AEE81A18F27}" destId="{9CC3FE66-C604-44B9-9B50-FFB4E40C94DD}" srcOrd="0" destOrd="0" presId="urn:microsoft.com/office/officeart/2005/8/layout/default"/>
    <dgm:cxn modelId="{C5AEB1C2-5CF0-48BD-9638-BF8C33F92CDE}" type="presOf" srcId="{04FF30B7-BDDE-48C1-A20F-CEA2F054D3B1}" destId="{2EEFF565-0FA5-4AFE-8EC9-CF46641B257F}" srcOrd="0" destOrd="0" presId="urn:microsoft.com/office/officeart/2005/8/layout/default"/>
    <dgm:cxn modelId="{99DFE020-B470-4FD6-A2DC-8348F21B3E3B}" srcId="{2C3B3EE8-1974-4721-AEB7-E3A2FDF93822}" destId="{04FF30B7-BDDE-48C1-A20F-CEA2F054D3B1}" srcOrd="4" destOrd="0" parTransId="{E179DA5B-140C-471A-898C-4657F12B06A0}" sibTransId="{EB68A225-BE81-4DC1-81B8-068F9FE0209B}"/>
    <dgm:cxn modelId="{E8052E73-889C-42CC-B186-39F1DA834144}" type="presOf" srcId="{417C55BB-9C0C-49FF-B9F9-E90978283374}" destId="{89B353FF-B327-46D2-973E-1A87E0A0B1CA}" srcOrd="0" destOrd="0" presId="urn:microsoft.com/office/officeart/2005/8/layout/default"/>
    <dgm:cxn modelId="{E837D49C-A4BE-41F6-BDFE-41DEB002EE35}" srcId="{2C3B3EE8-1974-4721-AEB7-E3A2FDF93822}" destId="{AD7597D9-ABC0-4EC3-89D4-C86B04A32E7F}" srcOrd="6" destOrd="0" parTransId="{932C53C4-E6BC-41AB-8C09-81B754E85075}" sibTransId="{5FAC9170-D1B7-4418-89E1-393E128A5BFA}"/>
    <dgm:cxn modelId="{212BF699-63EA-40ED-9BDD-8ED593496707}" type="presOf" srcId="{AD7597D9-ABC0-4EC3-89D4-C86B04A32E7F}" destId="{5927B7F6-1A6B-4BE6-9A00-80A8F3451E16}" srcOrd="0" destOrd="0" presId="urn:microsoft.com/office/officeart/2005/8/layout/default"/>
    <dgm:cxn modelId="{4DBC5C12-1D8F-4DD9-A1F7-916F05B1C183}" type="presOf" srcId="{D8C1DA9E-C270-47F3-8537-BEC065CD2B7B}" destId="{B0C99F12-FC81-415D-AEAD-4E552DEABC5C}" srcOrd="0" destOrd="0" presId="urn:microsoft.com/office/officeart/2005/8/layout/default"/>
    <dgm:cxn modelId="{9C9BF22B-9247-4CB4-8EA6-940EE57D6825}" type="presParOf" srcId="{8E94DB06-A882-425C-B771-3778FC160372}" destId="{0FD65D73-E41D-4B3E-92E7-7F2830D8FEF0}" srcOrd="0" destOrd="0" presId="urn:microsoft.com/office/officeart/2005/8/layout/default"/>
    <dgm:cxn modelId="{BCC593B1-A5C9-4C1A-84CB-6E2CAE0C84C2}" type="presParOf" srcId="{8E94DB06-A882-425C-B771-3778FC160372}" destId="{3535CC49-A102-4D8A-AEB6-B175CBD08E0C}" srcOrd="1" destOrd="0" presId="urn:microsoft.com/office/officeart/2005/8/layout/default"/>
    <dgm:cxn modelId="{41A780CA-A0DE-4ED6-B8FF-A97CF1721C80}" type="presParOf" srcId="{8E94DB06-A882-425C-B771-3778FC160372}" destId="{89B353FF-B327-46D2-973E-1A87E0A0B1CA}" srcOrd="2" destOrd="0" presId="urn:microsoft.com/office/officeart/2005/8/layout/default"/>
    <dgm:cxn modelId="{A2E7D979-6B75-44FD-8CA3-4F31F339BC26}" type="presParOf" srcId="{8E94DB06-A882-425C-B771-3778FC160372}" destId="{465366DD-8449-4E6D-864B-06F5EB8CBA7D}" srcOrd="3" destOrd="0" presId="urn:microsoft.com/office/officeart/2005/8/layout/default"/>
    <dgm:cxn modelId="{86B86776-146A-4EC9-9FED-FA2740516435}" type="presParOf" srcId="{8E94DB06-A882-425C-B771-3778FC160372}" destId="{CDEE28F6-8557-4C61-806D-9477FA4C4D2A}" srcOrd="4" destOrd="0" presId="urn:microsoft.com/office/officeart/2005/8/layout/default"/>
    <dgm:cxn modelId="{1ECA31CB-EA35-42C4-86D8-4D60C49AB3E8}" type="presParOf" srcId="{8E94DB06-A882-425C-B771-3778FC160372}" destId="{3A67F38C-741C-47AB-8331-EF763792AB97}" srcOrd="5" destOrd="0" presId="urn:microsoft.com/office/officeart/2005/8/layout/default"/>
    <dgm:cxn modelId="{990C8A6C-D149-4330-A646-22D1E47E180B}" type="presParOf" srcId="{8E94DB06-A882-425C-B771-3778FC160372}" destId="{B0C99F12-FC81-415D-AEAD-4E552DEABC5C}" srcOrd="6" destOrd="0" presId="urn:microsoft.com/office/officeart/2005/8/layout/default"/>
    <dgm:cxn modelId="{A6338025-C737-4DE7-B726-A19AABC8FBDD}" type="presParOf" srcId="{8E94DB06-A882-425C-B771-3778FC160372}" destId="{1A80CB66-F6F8-4D2B-A0F6-D7E51B69A853}" srcOrd="7" destOrd="0" presId="urn:microsoft.com/office/officeart/2005/8/layout/default"/>
    <dgm:cxn modelId="{296ECE5A-191C-490B-8189-D5E32408D67D}" type="presParOf" srcId="{8E94DB06-A882-425C-B771-3778FC160372}" destId="{2EEFF565-0FA5-4AFE-8EC9-CF46641B257F}" srcOrd="8" destOrd="0" presId="urn:microsoft.com/office/officeart/2005/8/layout/default"/>
    <dgm:cxn modelId="{1723EBED-DB26-42EA-A03A-E1F7E6C99A98}" type="presParOf" srcId="{8E94DB06-A882-425C-B771-3778FC160372}" destId="{3531B753-653F-4E59-B2F5-08469469C2DA}" srcOrd="9" destOrd="0" presId="urn:microsoft.com/office/officeart/2005/8/layout/default"/>
    <dgm:cxn modelId="{46FE0B7A-3BFB-46DA-8291-0C9B4A88EA44}" type="presParOf" srcId="{8E94DB06-A882-425C-B771-3778FC160372}" destId="{9CC3FE66-C604-44B9-9B50-FFB4E40C94DD}" srcOrd="10" destOrd="0" presId="urn:microsoft.com/office/officeart/2005/8/layout/default"/>
    <dgm:cxn modelId="{3061D131-729B-42DD-A383-A2B6E2C24548}" type="presParOf" srcId="{8E94DB06-A882-425C-B771-3778FC160372}" destId="{116A251F-1FAC-422C-B1E7-F459C3E97F25}" srcOrd="11" destOrd="0" presId="urn:microsoft.com/office/officeart/2005/8/layout/default"/>
    <dgm:cxn modelId="{9C8C247E-C18C-4EC2-AF61-A954A8DA53B9}" type="presParOf" srcId="{8E94DB06-A882-425C-B771-3778FC160372}" destId="{5927B7F6-1A6B-4BE6-9A00-80A8F3451E16}" srcOrd="12" destOrd="0" presId="urn:microsoft.com/office/officeart/2005/8/layout/default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DA064A7-4668-497F-933D-F900F6530E8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9159B44-1FB3-4F2F-9CEA-BD4CB77D0D24}">
      <dgm:prSet custT="1"/>
      <dgm:spPr>
        <a:solidFill>
          <a:srgbClr val="900261"/>
        </a:solidFill>
      </dgm:spPr>
      <dgm:t>
        <a:bodyPr/>
        <a:lstStyle/>
        <a:p>
          <a:pPr algn="ctr"/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Award aid on the basis of both merit and need</a:t>
          </a:r>
        </a:p>
      </dgm:t>
    </dgm:pt>
    <dgm:pt modelId="{C4CED71E-14D4-4494-9F24-A181A9B684DE}" type="parTrans" cxnId="{F81415A4-C9F6-4D91-98C6-65E7BADA060C}">
      <dgm:prSet/>
      <dgm:spPr/>
      <dgm:t>
        <a:bodyPr/>
        <a:lstStyle/>
        <a:p>
          <a:endParaRPr lang="en-US"/>
        </a:p>
      </dgm:t>
    </dgm:pt>
    <dgm:pt modelId="{2723EE55-51D8-4434-8753-D206536FCA40}" type="sibTrans" cxnId="{F81415A4-C9F6-4D91-98C6-65E7BADA060C}">
      <dgm:prSet/>
      <dgm:spPr/>
      <dgm:t>
        <a:bodyPr/>
        <a:lstStyle/>
        <a:p>
          <a:endParaRPr lang="en-US"/>
        </a:p>
      </dgm:t>
    </dgm:pt>
    <dgm:pt modelId="{99948537-F34D-4D68-9124-FF52C949E65B}">
      <dgm:prSet custT="1"/>
      <dgm:spPr>
        <a:solidFill>
          <a:srgbClr val="900261"/>
        </a:solidFill>
      </dgm:spPr>
      <dgm:t>
        <a:bodyPr/>
        <a:lstStyle/>
        <a:p>
          <a:pPr algn="ctr"/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Aid may be gift aid or self-help aid</a:t>
          </a:r>
        </a:p>
      </dgm:t>
    </dgm:pt>
    <dgm:pt modelId="{00252C67-C72B-486B-9809-D09EDA18E571}" type="parTrans" cxnId="{C3C3BB30-7ACB-4D44-BA32-46FA8C6482AC}">
      <dgm:prSet/>
      <dgm:spPr/>
      <dgm:t>
        <a:bodyPr/>
        <a:lstStyle/>
        <a:p>
          <a:endParaRPr lang="en-US"/>
        </a:p>
      </dgm:t>
    </dgm:pt>
    <dgm:pt modelId="{077E636A-FE7C-4D65-AD4A-503951E4A7A5}" type="sibTrans" cxnId="{C3C3BB30-7ACB-4D44-BA32-46FA8C6482AC}">
      <dgm:prSet/>
      <dgm:spPr/>
      <dgm:t>
        <a:bodyPr/>
        <a:lstStyle/>
        <a:p>
          <a:endParaRPr lang="en-US"/>
        </a:p>
      </dgm:t>
    </dgm:pt>
    <dgm:pt modelId="{C90281A5-DF05-45FF-B457-DF6BA90190CC}">
      <dgm:prSet custT="1"/>
      <dgm:spPr>
        <a:solidFill>
          <a:srgbClr val="900261"/>
        </a:solidFill>
      </dgm:spPr>
      <dgm:t>
        <a:bodyPr/>
        <a:lstStyle/>
        <a:p>
          <a:pPr algn="ctr"/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Use information from the FAFSA and/or institutional applications</a:t>
          </a:r>
        </a:p>
      </dgm:t>
    </dgm:pt>
    <dgm:pt modelId="{17C6580A-D60A-498C-9A95-3D4184BD0109}" type="parTrans" cxnId="{EE99A9C8-B64A-43B7-A221-12099BD007AA}">
      <dgm:prSet/>
      <dgm:spPr/>
      <dgm:t>
        <a:bodyPr/>
        <a:lstStyle/>
        <a:p>
          <a:endParaRPr lang="en-US"/>
        </a:p>
      </dgm:t>
    </dgm:pt>
    <dgm:pt modelId="{DCE4FA3F-430D-4340-9A9D-DF6863CE046C}" type="sibTrans" cxnId="{EE99A9C8-B64A-43B7-A221-12099BD007AA}">
      <dgm:prSet/>
      <dgm:spPr/>
      <dgm:t>
        <a:bodyPr/>
        <a:lstStyle/>
        <a:p>
          <a:endParaRPr lang="en-US"/>
        </a:p>
      </dgm:t>
    </dgm:pt>
    <dgm:pt modelId="{C597B4E2-B097-43FB-99EC-B56A0D9BDDDA}">
      <dgm:prSet custT="1"/>
      <dgm:spPr>
        <a:solidFill>
          <a:srgbClr val="900261"/>
        </a:solidFill>
      </dgm:spPr>
      <dgm:t>
        <a:bodyPr/>
        <a:lstStyle/>
        <a:p>
          <a:pPr algn="ctr"/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Deadlines and application requirements vary by </a:t>
          </a:r>
          <a:b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institution</a:t>
          </a:r>
        </a:p>
      </dgm:t>
    </dgm:pt>
    <dgm:pt modelId="{4E8D902F-9919-4DDB-B6E8-DC43E929741E}" type="parTrans" cxnId="{E2D4B7F1-F79C-49D8-BDB9-4E0F0D9934E1}">
      <dgm:prSet/>
      <dgm:spPr/>
      <dgm:t>
        <a:bodyPr/>
        <a:lstStyle/>
        <a:p>
          <a:endParaRPr lang="en-US"/>
        </a:p>
      </dgm:t>
    </dgm:pt>
    <dgm:pt modelId="{0F360640-6489-4B39-9746-F49B70D37A1B}" type="sibTrans" cxnId="{E2D4B7F1-F79C-49D8-BDB9-4E0F0D9934E1}">
      <dgm:prSet/>
      <dgm:spPr/>
      <dgm:t>
        <a:bodyPr/>
        <a:lstStyle/>
        <a:p>
          <a:endParaRPr lang="en-US"/>
        </a:p>
      </dgm:t>
    </dgm:pt>
    <dgm:pt modelId="{4D4E7444-5BE4-466B-B87F-53635CFA988F}" type="pres">
      <dgm:prSet presAssocID="{BDA064A7-4668-497F-933D-F900F6530E8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3781593-7CD0-41E5-A5FA-4E5F3DFD2958}" type="pres">
      <dgm:prSet presAssocID="{D9159B44-1FB3-4F2F-9CEA-BD4CB77D0D24}" presName="parentLin" presStyleCnt="0"/>
      <dgm:spPr/>
    </dgm:pt>
    <dgm:pt modelId="{02848B37-14DB-427B-8F67-4F9AE94DB5BF}" type="pres">
      <dgm:prSet presAssocID="{D9159B44-1FB3-4F2F-9CEA-BD4CB77D0D24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070FE7C7-5477-4BEF-9F11-BDB6731053F7}" type="pres">
      <dgm:prSet presAssocID="{D9159B44-1FB3-4F2F-9CEA-BD4CB77D0D24}" presName="parentText" presStyleLbl="node1" presStyleIdx="0" presStyleCnt="4" custScaleX="12895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5A0166-D051-459D-8835-7773923D87E0}" type="pres">
      <dgm:prSet presAssocID="{D9159B44-1FB3-4F2F-9CEA-BD4CB77D0D24}" presName="negativeSpace" presStyleCnt="0"/>
      <dgm:spPr/>
    </dgm:pt>
    <dgm:pt modelId="{A899B944-4D8F-42CE-89E3-403427862269}" type="pres">
      <dgm:prSet presAssocID="{D9159B44-1FB3-4F2F-9CEA-BD4CB77D0D24}" presName="childText" presStyleLbl="conFgAcc1" presStyleIdx="0" presStyleCnt="4">
        <dgm:presLayoutVars>
          <dgm:bulletEnabled val="1"/>
        </dgm:presLayoutVars>
      </dgm:prSet>
      <dgm:spPr/>
    </dgm:pt>
    <dgm:pt modelId="{81DD951C-AAA0-4AFC-8125-E92138F1D573}" type="pres">
      <dgm:prSet presAssocID="{2723EE55-51D8-4434-8753-D206536FCA40}" presName="spaceBetweenRectangles" presStyleCnt="0"/>
      <dgm:spPr/>
    </dgm:pt>
    <dgm:pt modelId="{ABEA1FBD-87B9-4A45-8929-7E122FE01231}" type="pres">
      <dgm:prSet presAssocID="{99948537-F34D-4D68-9124-FF52C949E65B}" presName="parentLin" presStyleCnt="0"/>
      <dgm:spPr/>
    </dgm:pt>
    <dgm:pt modelId="{84AFEE82-1375-40A1-9F33-516CA0642548}" type="pres">
      <dgm:prSet presAssocID="{99948537-F34D-4D68-9124-FF52C949E65B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7C23BC3B-C491-4ABF-B2C6-22075572E781}" type="pres">
      <dgm:prSet presAssocID="{99948537-F34D-4D68-9124-FF52C949E65B}" presName="parentText" presStyleLbl="node1" presStyleIdx="1" presStyleCnt="4" custScaleX="12895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F6442B-7CDF-4B43-BB74-28E6F5F038D0}" type="pres">
      <dgm:prSet presAssocID="{99948537-F34D-4D68-9124-FF52C949E65B}" presName="negativeSpace" presStyleCnt="0"/>
      <dgm:spPr/>
    </dgm:pt>
    <dgm:pt modelId="{4D3EE73A-68BC-42AB-B251-8A5A02D4F627}" type="pres">
      <dgm:prSet presAssocID="{99948537-F34D-4D68-9124-FF52C949E65B}" presName="childText" presStyleLbl="conFgAcc1" presStyleIdx="1" presStyleCnt="4">
        <dgm:presLayoutVars>
          <dgm:bulletEnabled val="1"/>
        </dgm:presLayoutVars>
      </dgm:prSet>
      <dgm:spPr/>
    </dgm:pt>
    <dgm:pt modelId="{26E0E1CD-9F31-4B32-B4FF-EB62D5DF4A9B}" type="pres">
      <dgm:prSet presAssocID="{077E636A-FE7C-4D65-AD4A-503951E4A7A5}" presName="spaceBetweenRectangles" presStyleCnt="0"/>
      <dgm:spPr/>
    </dgm:pt>
    <dgm:pt modelId="{DA7347FE-6777-4879-9CA7-0AC68D1A3F7C}" type="pres">
      <dgm:prSet presAssocID="{C90281A5-DF05-45FF-B457-DF6BA90190CC}" presName="parentLin" presStyleCnt="0"/>
      <dgm:spPr/>
    </dgm:pt>
    <dgm:pt modelId="{5AA18E8C-AD83-4C05-A274-3B5E2DBA2AA7}" type="pres">
      <dgm:prSet presAssocID="{C90281A5-DF05-45FF-B457-DF6BA90190CC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270A60C1-93ED-47F7-B4BD-B0D65B8AAC27}" type="pres">
      <dgm:prSet presAssocID="{C90281A5-DF05-45FF-B457-DF6BA90190CC}" presName="parentText" presStyleLbl="node1" presStyleIdx="2" presStyleCnt="4" custScaleX="12895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9B9276-C144-4B3E-AE44-7D128D31D341}" type="pres">
      <dgm:prSet presAssocID="{C90281A5-DF05-45FF-B457-DF6BA90190CC}" presName="negativeSpace" presStyleCnt="0"/>
      <dgm:spPr/>
    </dgm:pt>
    <dgm:pt modelId="{EA3F7FBD-8ACA-4128-A928-7274DE21FB79}" type="pres">
      <dgm:prSet presAssocID="{C90281A5-DF05-45FF-B457-DF6BA90190CC}" presName="childText" presStyleLbl="conFgAcc1" presStyleIdx="2" presStyleCnt="4">
        <dgm:presLayoutVars>
          <dgm:bulletEnabled val="1"/>
        </dgm:presLayoutVars>
      </dgm:prSet>
      <dgm:spPr/>
    </dgm:pt>
    <dgm:pt modelId="{83760CAD-C3F8-4D78-B495-11211FC1BB31}" type="pres">
      <dgm:prSet presAssocID="{DCE4FA3F-430D-4340-9A9D-DF6863CE046C}" presName="spaceBetweenRectangles" presStyleCnt="0"/>
      <dgm:spPr/>
    </dgm:pt>
    <dgm:pt modelId="{1AB04C36-A86D-41BC-B087-2CCC82C2F478}" type="pres">
      <dgm:prSet presAssocID="{C597B4E2-B097-43FB-99EC-B56A0D9BDDDA}" presName="parentLin" presStyleCnt="0"/>
      <dgm:spPr/>
    </dgm:pt>
    <dgm:pt modelId="{72A75F27-0357-4B44-BAED-5DC2D8591A5D}" type="pres">
      <dgm:prSet presAssocID="{C597B4E2-B097-43FB-99EC-B56A0D9BDDDA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D6B6BC7F-D9DE-4ED7-9048-E31A76AF7358}" type="pres">
      <dgm:prSet presAssocID="{C597B4E2-B097-43FB-99EC-B56A0D9BDDDA}" presName="parentText" presStyleLbl="node1" presStyleIdx="3" presStyleCnt="4" custScaleX="12895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6BAB90-8FC2-47DE-9E07-825A001D89F2}" type="pres">
      <dgm:prSet presAssocID="{C597B4E2-B097-43FB-99EC-B56A0D9BDDDA}" presName="negativeSpace" presStyleCnt="0"/>
      <dgm:spPr/>
    </dgm:pt>
    <dgm:pt modelId="{41F457A7-B02D-463E-B929-EB8BE70C64ED}" type="pres">
      <dgm:prSet presAssocID="{C597B4E2-B097-43FB-99EC-B56A0D9BDDDA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789A9B8A-DA32-4448-A3B0-A2D410EBDC5E}" type="presOf" srcId="{99948537-F34D-4D68-9124-FF52C949E65B}" destId="{7C23BC3B-C491-4ABF-B2C6-22075572E781}" srcOrd="1" destOrd="0" presId="urn:microsoft.com/office/officeart/2005/8/layout/list1"/>
    <dgm:cxn modelId="{E60E4FE5-51EB-4BE2-9AA6-F690A9B02F2B}" type="presOf" srcId="{C597B4E2-B097-43FB-99EC-B56A0D9BDDDA}" destId="{D6B6BC7F-D9DE-4ED7-9048-E31A76AF7358}" srcOrd="1" destOrd="0" presId="urn:microsoft.com/office/officeart/2005/8/layout/list1"/>
    <dgm:cxn modelId="{DEAF3FDD-80C1-4A34-B78F-EFFA8C41ED12}" type="presOf" srcId="{D9159B44-1FB3-4F2F-9CEA-BD4CB77D0D24}" destId="{02848B37-14DB-427B-8F67-4F9AE94DB5BF}" srcOrd="0" destOrd="0" presId="urn:microsoft.com/office/officeart/2005/8/layout/list1"/>
    <dgm:cxn modelId="{33D978DC-3477-4B8A-AC3A-9F122948683E}" type="presOf" srcId="{99948537-F34D-4D68-9124-FF52C949E65B}" destId="{84AFEE82-1375-40A1-9F33-516CA0642548}" srcOrd="0" destOrd="0" presId="urn:microsoft.com/office/officeart/2005/8/layout/list1"/>
    <dgm:cxn modelId="{90BDB8AC-18AC-4D8D-B74B-1BCEAEAE4348}" type="presOf" srcId="{C597B4E2-B097-43FB-99EC-B56A0D9BDDDA}" destId="{72A75F27-0357-4B44-BAED-5DC2D8591A5D}" srcOrd="0" destOrd="0" presId="urn:microsoft.com/office/officeart/2005/8/layout/list1"/>
    <dgm:cxn modelId="{C3C3BB30-7ACB-4D44-BA32-46FA8C6482AC}" srcId="{BDA064A7-4668-497F-933D-F900F6530E85}" destId="{99948537-F34D-4D68-9124-FF52C949E65B}" srcOrd="1" destOrd="0" parTransId="{00252C67-C72B-486B-9809-D09EDA18E571}" sibTransId="{077E636A-FE7C-4D65-AD4A-503951E4A7A5}"/>
    <dgm:cxn modelId="{3D3487DB-B8F6-41FD-95A6-B8A8E389C2ED}" type="presOf" srcId="{C90281A5-DF05-45FF-B457-DF6BA90190CC}" destId="{270A60C1-93ED-47F7-B4BD-B0D65B8AAC27}" srcOrd="1" destOrd="0" presId="urn:microsoft.com/office/officeart/2005/8/layout/list1"/>
    <dgm:cxn modelId="{1FB21E04-41A4-4FAE-8721-560C2B58DEB8}" type="presOf" srcId="{D9159B44-1FB3-4F2F-9CEA-BD4CB77D0D24}" destId="{070FE7C7-5477-4BEF-9F11-BDB6731053F7}" srcOrd="1" destOrd="0" presId="urn:microsoft.com/office/officeart/2005/8/layout/list1"/>
    <dgm:cxn modelId="{F81415A4-C9F6-4D91-98C6-65E7BADA060C}" srcId="{BDA064A7-4668-497F-933D-F900F6530E85}" destId="{D9159B44-1FB3-4F2F-9CEA-BD4CB77D0D24}" srcOrd="0" destOrd="0" parTransId="{C4CED71E-14D4-4494-9F24-A181A9B684DE}" sibTransId="{2723EE55-51D8-4434-8753-D206536FCA40}"/>
    <dgm:cxn modelId="{F5C3231F-A012-40A0-9F5F-E079027C55A8}" type="presOf" srcId="{BDA064A7-4668-497F-933D-F900F6530E85}" destId="{4D4E7444-5BE4-466B-B87F-53635CFA988F}" srcOrd="0" destOrd="0" presId="urn:microsoft.com/office/officeart/2005/8/layout/list1"/>
    <dgm:cxn modelId="{EE99A9C8-B64A-43B7-A221-12099BD007AA}" srcId="{BDA064A7-4668-497F-933D-F900F6530E85}" destId="{C90281A5-DF05-45FF-B457-DF6BA90190CC}" srcOrd="2" destOrd="0" parTransId="{17C6580A-D60A-498C-9A95-3D4184BD0109}" sibTransId="{DCE4FA3F-430D-4340-9A9D-DF6863CE046C}"/>
    <dgm:cxn modelId="{E2D4B7F1-F79C-49D8-BDB9-4E0F0D9934E1}" srcId="{BDA064A7-4668-497F-933D-F900F6530E85}" destId="{C597B4E2-B097-43FB-99EC-B56A0D9BDDDA}" srcOrd="3" destOrd="0" parTransId="{4E8D902F-9919-4DDB-B6E8-DC43E929741E}" sibTransId="{0F360640-6489-4B39-9746-F49B70D37A1B}"/>
    <dgm:cxn modelId="{A7AF2ED2-38F8-4F12-8B47-50B459A0D09A}" type="presOf" srcId="{C90281A5-DF05-45FF-B457-DF6BA90190CC}" destId="{5AA18E8C-AD83-4C05-A274-3B5E2DBA2AA7}" srcOrd="0" destOrd="0" presId="urn:microsoft.com/office/officeart/2005/8/layout/list1"/>
    <dgm:cxn modelId="{2E5B54E0-731F-49E4-B56D-DABE99453CAE}" type="presParOf" srcId="{4D4E7444-5BE4-466B-B87F-53635CFA988F}" destId="{D3781593-7CD0-41E5-A5FA-4E5F3DFD2958}" srcOrd="0" destOrd="0" presId="urn:microsoft.com/office/officeart/2005/8/layout/list1"/>
    <dgm:cxn modelId="{D5D44456-8C6B-4ECC-8AA1-4E5DB6305927}" type="presParOf" srcId="{D3781593-7CD0-41E5-A5FA-4E5F3DFD2958}" destId="{02848B37-14DB-427B-8F67-4F9AE94DB5BF}" srcOrd="0" destOrd="0" presId="urn:microsoft.com/office/officeart/2005/8/layout/list1"/>
    <dgm:cxn modelId="{586574F4-972E-4F16-BF7F-476060B4C45B}" type="presParOf" srcId="{D3781593-7CD0-41E5-A5FA-4E5F3DFD2958}" destId="{070FE7C7-5477-4BEF-9F11-BDB6731053F7}" srcOrd="1" destOrd="0" presId="urn:microsoft.com/office/officeart/2005/8/layout/list1"/>
    <dgm:cxn modelId="{D820E8CD-5E54-4054-B152-1AFBC5C723ED}" type="presParOf" srcId="{4D4E7444-5BE4-466B-B87F-53635CFA988F}" destId="{615A0166-D051-459D-8835-7773923D87E0}" srcOrd="1" destOrd="0" presId="urn:microsoft.com/office/officeart/2005/8/layout/list1"/>
    <dgm:cxn modelId="{2B201D48-E9A4-47BA-9072-2055DD741A37}" type="presParOf" srcId="{4D4E7444-5BE4-466B-B87F-53635CFA988F}" destId="{A899B944-4D8F-42CE-89E3-403427862269}" srcOrd="2" destOrd="0" presId="urn:microsoft.com/office/officeart/2005/8/layout/list1"/>
    <dgm:cxn modelId="{6029CB43-FAFC-43B9-BCC6-CA43D2DDA475}" type="presParOf" srcId="{4D4E7444-5BE4-466B-B87F-53635CFA988F}" destId="{81DD951C-AAA0-4AFC-8125-E92138F1D573}" srcOrd="3" destOrd="0" presId="urn:microsoft.com/office/officeart/2005/8/layout/list1"/>
    <dgm:cxn modelId="{596D7FE2-765C-476E-BDD1-0F895B479AC3}" type="presParOf" srcId="{4D4E7444-5BE4-466B-B87F-53635CFA988F}" destId="{ABEA1FBD-87B9-4A45-8929-7E122FE01231}" srcOrd="4" destOrd="0" presId="urn:microsoft.com/office/officeart/2005/8/layout/list1"/>
    <dgm:cxn modelId="{F55ED70C-5464-49B4-B057-8C2825CB924C}" type="presParOf" srcId="{ABEA1FBD-87B9-4A45-8929-7E122FE01231}" destId="{84AFEE82-1375-40A1-9F33-516CA0642548}" srcOrd="0" destOrd="0" presId="urn:microsoft.com/office/officeart/2005/8/layout/list1"/>
    <dgm:cxn modelId="{D11C4ABA-DE12-4363-90C9-7E0D968A1BAE}" type="presParOf" srcId="{ABEA1FBD-87B9-4A45-8929-7E122FE01231}" destId="{7C23BC3B-C491-4ABF-B2C6-22075572E781}" srcOrd="1" destOrd="0" presId="urn:microsoft.com/office/officeart/2005/8/layout/list1"/>
    <dgm:cxn modelId="{83BA5982-3ADB-4722-AAD6-30B10380B889}" type="presParOf" srcId="{4D4E7444-5BE4-466B-B87F-53635CFA988F}" destId="{17F6442B-7CDF-4B43-BB74-28E6F5F038D0}" srcOrd="5" destOrd="0" presId="urn:microsoft.com/office/officeart/2005/8/layout/list1"/>
    <dgm:cxn modelId="{EEBDA64D-3D42-48D7-8B31-C24EF51FC202}" type="presParOf" srcId="{4D4E7444-5BE4-466B-B87F-53635CFA988F}" destId="{4D3EE73A-68BC-42AB-B251-8A5A02D4F627}" srcOrd="6" destOrd="0" presId="urn:microsoft.com/office/officeart/2005/8/layout/list1"/>
    <dgm:cxn modelId="{49AFA8A7-8F4C-4360-8792-0C42B969A38E}" type="presParOf" srcId="{4D4E7444-5BE4-466B-B87F-53635CFA988F}" destId="{26E0E1CD-9F31-4B32-B4FF-EB62D5DF4A9B}" srcOrd="7" destOrd="0" presId="urn:microsoft.com/office/officeart/2005/8/layout/list1"/>
    <dgm:cxn modelId="{34AFDF45-0E32-480D-956A-E762FA12ABAA}" type="presParOf" srcId="{4D4E7444-5BE4-466B-B87F-53635CFA988F}" destId="{DA7347FE-6777-4879-9CA7-0AC68D1A3F7C}" srcOrd="8" destOrd="0" presId="urn:microsoft.com/office/officeart/2005/8/layout/list1"/>
    <dgm:cxn modelId="{9BDDC047-0001-4261-B422-C79BFDCE1382}" type="presParOf" srcId="{DA7347FE-6777-4879-9CA7-0AC68D1A3F7C}" destId="{5AA18E8C-AD83-4C05-A274-3B5E2DBA2AA7}" srcOrd="0" destOrd="0" presId="urn:microsoft.com/office/officeart/2005/8/layout/list1"/>
    <dgm:cxn modelId="{FA16EFA9-1FF2-443F-A429-007F23F78830}" type="presParOf" srcId="{DA7347FE-6777-4879-9CA7-0AC68D1A3F7C}" destId="{270A60C1-93ED-47F7-B4BD-B0D65B8AAC27}" srcOrd="1" destOrd="0" presId="urn:microsoft.com/office/officeart/2005/8/layout/list1"/>
    <dgm:cxn modelId="{D51ED3D0-D0B3-4CD0-A0A6-A85FB9F4B4F1}" type="presParOf" srcId="{4D4E7444-5BE4-466B-B87F-53635CFA988F}" destId="{089B9276-C144-4B3E-AE44-7D128D31D341}" srcOrd="9" destOrd="0" presId="urn:microsoft.com/office/officeart/2005/8/layout/list1"/>
    <dgm:cxn modelId="{2D412651-13DE-4DB0-8DC3-A125513E9538}" type="presParOf" srcId="{4D4E7444-5BE4-466B-B87F-53635CFA988F}" destId="{EA3F7FBD-8ACA-4128-A928-7274DE21FB79}" srcOrd="10" destOrd="0" presId="urn:microsoft.com/office/officeart/2005/8/layout/list1"/>
    <dgm:cxn modelId="{0FE8524F-0335-4EAC-89B8-DBCF83FE5429}" type="presParOf" srcId="{4D4E7444-5BE4-466B-B87F-53635CFA988F}" destId="{83760CAD-C3F8-4D78-B495-11211FC1BB31}" srcOrd="11" destOrd="0" presId="urn:microsoft.com/office/officeart/2005/8/layout/list1"/>
    <dgm:cxn modelId="{255EFFDF-6F52-4A1C-8B2E-EB9B75DB59A7}" type="presParOf" srcId="{4D4E7444-5BE4-466B-B87F-53635CFA988F}" destId="{1AB04C36-A86D-41BC-B087-2CCC82C2F478}" srcOrd="12" destOrd="0" presId="urn:microsoft.com/office/officeart/2005/8/layout/list1"/>
    <dgm:cxn modelId="{F29A2AF2-660A-4B63-BE00-FE41515C6769}" type="presParOf" srcId="{1AB04C36-A86D-41BC-B087-2CCC82C2F478}" destId="{72A75F27-0357-4B44-BAED-5DC2D8591A5D}" srcOrd="0" destOrd="0" presId="urn:microsoft.com/office/officeart/2005/8/layout/list1"/>
    <dgm:cxn modelId="{E4281D90-4A4F-43D2-B1FB-587684A8B300}" type="presParOf" srcId="{1AB04C36-A86D-41BC-B087-2CCC82C2F478}" destId="{D6B6BC7F-D9DE-4ED7-9048-E31A76AF7358}" srcOrd="1" destOrd="0" presId="urn:microsoft.com/office/officeart/2005/8/layout/list1"/>
    <dgm:cxn modelId="{EC0B77E6-879F-4055-AC1C-F7145C02EF10}" type="presParOf" srcId="{4D4E7444-5BE4-466B-B87F-53635CFA988F}" destId="{626BAB90-8FC2-47DE-9E07-825A001D89F2}" srcOrd="13" destOrd="0" presId="urn:microsoft.com/office/officeart/2005/8/layout/list1"/>
    <dgm:cxn modelId="{6B62EA57-931C-48D2-8AD2-B40BDA209412}" type="presParOf" srcId="{4D4E7444-5BE4-466B-B87F-53635CFA988F}" destId="{41F457A7-B02D-463E-B929-EB8BE70C64ED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6F56BE6-B13A-49F2-9FE6-05D7EBE0FE1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28F46B-C49C-4555-8321-0FB8E1A4888F}">
      <dgm:prSet custT="1"/>
      <dgm:spPr>
        <a:solidFill>
          <a:srgbClr val="1B4187"/>
        </a:solidFill>
      </dgm:spPr>
      <dgm:t>
        <a:bodyPr/>
        <a:lstStyle/>
        <a:p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Foundations, businesses, churches, civic, and charitable organizations</a:t>
          </a:r>
        </a:p>
      </dgm:t>
    </dgm:pt>
    <dgm:pt modelId="{7F866F8A-8B65-4C5B-9C59-2C14D6462F27}" type="parTrans" cxnId="{B9583FB3-DC8F-49EE-938D-F552E91D428E}">
      <dgm:prSet/>
      <dgm:spPr/>
      <dgm:t>
        <a:bodyPr/>
        <a:lstStyle/>
        <a:p>
          <a:endParaRPr lang="en-US"/>
        </a:p>
      </dgm:t>
    </dgm:pt>
    <dgm:pt modelId="{7FDBE478-646F-43CE-9E0C-81C58822F9E3}" type="sibTrans" cxnId="{B9583FB3-DC8F-49EE-938D-F552E91D428E}">
      <dgm:prSet/>
      <dgm:spPr/>
      <dgm:t>
        <a:bodyPr/>
        <a:lstStyle/>
        <a:p>
          <a:endParaRPr lang="en-US"/>
        </a:p>
      </dgm:t>
    </dgm:pt>
    <dgm:pt modelId="{82C81F24-574C-4A36-8880-365387949A0B}">
      <dgm:prSet custT="1"/>
      <dgm:spPr>
        <a:solidFill>
          <a:srgbClr val="1B4187"/>
        </a:solidFill>
      </dgm:spPr>
      <dgm:t>
        <a:bodyPr/>
        <a:lstStyle/>
        <a:p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Deadlines and applications procedures vary</a:t>
          </a:r>
        </a:p>
      </dgm:t>
    </dgm:pt>
    <dgm:pt modelId="{C1F6A6DA-118D-487C-BC6D-8A617C03D83A}" type="parTrans" cxnId="{181C45F6-DBA9-4FBA-9A60-7F6EF746C494}">
      <dgm:prSet/>
      <dgm:spPr/>
      <dgm:t>
        <a:bodyPr/>
        <a:lstStyle/>
        <a:p>
          <a:endParaRPr lang="en-US"/>
        </a:p>
      </dgm:t>
    </dgm:pt>
    <dgm:pt modelId="{995CA235-E8EA-4D3A-9EA3-595F3018FA98}" type="sibTrans" cxnId="{181C45F6-DBA9-4FBA-9A60-7F6EF746C494}">
      <dgm:prSet/>
      <dgm:spPr/>
      <dgm:t>
        <a:bodyPr/>
        <a:lstStyle/>
        <a:p>
          <a:endParaRPr lang="en-US"/>
        </a:p>
      </dgm:t>
    </dgm:pt>
    <dgm:pt modelId="{23912EF5-A8E8-4A71-AD84-ED3AA8E7FF94}">
      <dgm:prSet custT="1"/>
      <dgm:spPr>
        <a:solidFill>
          <a:srgbClr val="1B4187"/>
        </a:solidFill>
      </dgm:spPr>
      <dgm:t>
        <a:bodyPr/>
        <a:lstStyle/>
        <a:p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Begin researching private sources early</a:t>
          </a:r>
        </a:p>
      </dgm:t>
    </dgm:pt>
    <dgm:pt modelId="{87FDBF7C-B1E8-46E1-9DF6-C8C908F04DF9}" type="parTrans" cxnId="{6498A5A6-2AEB-4340-87E6-0B0BDBCE3627}">
      <dgm:prSet/>
      <dgm:spPr/>
      <dgm:t>
        <a:bodyPr/>
        <a:lstStyle/>
        <a:p>
          <a:endParaRPr lang="en-US"/>
        </a:p>
      </dgm:t>
    </dgm:pt>
    <dgm:pt modelId="{55DC4AD2-0F54-45A6-B310-A15F511C77BC}" type="sibTrans" cxnId="{6498A5A6-2AEB-4340-87E6-0B0BDBCE3627}">
      <dgm:prSet/>
      <dgm:spPr/>
      <dgm:t>
        <a:bodyPr/>
        <a:lstStyle/>
        <a:p>
          <a:endParaRPr lang="en-US"/>
        </a:p>
      </dgm:t>
    </dgm:pt>
    <dgm:pt modelId="{82B13EF8-D7C7-4152-8505-D01150203D7D}" type="pres">
      <dgm:prSet presAssocID="{A6F56BE6-B13A-49F2-9FE6-05D7EBE0FE1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23D49E-2ED8-4AD4-B622-7BE0F32F321D}" type="pres">
      <dgm:prSet presAssocID="{E428F46B-C49C-4555-8321-0FB8E1A4888F}" presName="parentLin" presStyleCnt="0"/>
      <dgm:spPr/>
    </dgm:pt>
    <dgm:pt modelId="{050186A9-C2F1-43DB-B041-3A1EC3F5CCA6}" type="pres">
      <dgm:prSet presAssocID="{E428F46B-C49C-4555-8321-0FB8E1A4888F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08BF9578-761B-4DF2-AF24-B14ECC4BF20B}" type="pres">
      <dgm:prSet presAssocID="{E428F46B-C49C-4555-8321-0FB8E1A4888F}" presName="parentText" presStyleLbl="node1" presStyleIdx="0" presStyleCnt="3" custScaleX="12895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6AA650-662D-4CFC-B33F-659BF7E8CD7E}" type="pres">
      <dgm:prSet presAssocID="{E428F46B-C49C-4555-8321-0FB8E1A4888F}" presName="negativeSpace" presStyleCnt="0"/>
      <dgm:spPr/>
    </dgm:pt>
    <dgm:pt modelId="{1ADBB7A1-94BB-4CB2-A0E5-E64E0DE1D074}" type="pres">
      <dgm:prSet presAssocID="{E428F46B-C49C-4555-8321-0FB8E1A4888F}" presName="childText" presStyleLbl="conFgAcc1" presStyleIdx="0" presStyleCnt="3">
        <dgm:presLayoutVars>
          <dgm:bulletEnabled val="1"/>
        </dgm:presLayoutVars>
      </dgm:prSet>
      <dgm:spPr/>
    </dgm:pt>
    <dgm:pt modelId="{3B9B6EBC-F1D8-496D-A30F-3E6A000B6B67}" type="pres">
      <dgm:prSet presAssocID="{7FDBE478-646F-43CE-9E0C-81C58822F9E3}" presName="spaceBetweenRectangles" presStyleCnt="0"/>
      <dgm:spPr/>
    </dgm:pt>
    <dgm:pt modelId="{BE2F5D4E-BBA6-4853-B942-3AA433A448B0}" type="pres">
      <dgm:prSet presAssocID="{82C81F24-574C-4A36-8880-365387949A0B}" presName="parentLin" presStyleCnt="0"/>
      <dgm:spPr/>
    </dgm:pt>
    <dgm:pt modelId="{85F7257E-BA98-430B-900A-64853F159001}" type="pres">
      <dgm:prSet presAssocID="{82C81F24-574C-4A36-8880-365387949A0B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A51398EB-5674-43A2-B85A-C15B3A897C11}" type="pres">
      <dgm:prSet presAssocID="{82C81F24-574C-4A36-8880-365387949A0B}" presName="parentText" presStyleLbl="node1" presStyleIdx="1" presStyleCnt="3" custScaleX="12895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FBFF35-CBA4-44B3-ABB5-01CBADD2847D}" type="pres">
      <dgm:prSet presAssocID="{82C81F24-574C-4A36-8880-365387949A0B}" presName="negativeSpace" presStyleCnt="0"/>
      <dgm:spPr/>
    </dgm:pt>
    <dgm:pt modelId="{E8F38A3F-CBE3-473C-84A5-953BEABFC1C6}" type="pres">
      <dgm:prSet presAssocID="{82C81F24-574C-4A36-8880-365387949A0B}" presName="childText" presStyleLbl="conFgAcc1" presStyleIdx="1" presStyleCnt="3">
        <dgm:presLayoutVars>
          <dgm:bulletEnabled val="1"/>
        </dgm:presLayoutVars>
      </dgm:prSet>
      <dgm:spPr/>
    </dgm:pt>
    <dgm:pt modelId="{8DE2FDEC-73A8-47BA-8F12-08074A593A32}" type="pres">
      <dgm:prSet presAssocID="{995CA235-E8EA-4D3A-9EA3-595F3018FA98}" presName="spaceBetweenRectangles" presStyleCnt="0"/>
      <dgm:spPr/>
    </dgm:pt>
    <dgm:pt modelId="{8303AC56-4A55-4986-898B-A9FA750F4882}" type="pres">
      <dgm:prSet presAssocID="{23912EF5-A8E8-4A71-AD84-ED3AA8E7FF94}" presName="parentLin" presStyleCnt="0"/>
      <dgm:spPr/>
    </dgm:pt>
    <dgm:pt modelId="{00EEABC2-BDFA-4BB0-910F-AF28783A96B3}" type="pres">
      <dgm:prSet presAssocID="{23912EF5-A8E8-4A71-AD84-ED3AA8E7FF94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23F19194-6187-4C6F-BA65-E0AA07B13BAC}" type="pres">
      <dgm:prSet presAssocID="{23912EF5-A8E8-4A71-AD84-ED3AA8E7FF94}" presName="parentText" presStyleLbl="node1" presStyleIdx="2" presStyleCnt="3" custScaleX="12895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58EBBB-0AFF-44EE-AD27-5E45DA07A93F}" type="pres">
      <dgm:prSet presAssocID="{23912EF5-A8E8-4A71-AD84-ED3AA8E7FF94}" presName="negativeSpace" presStyleCnt="0"/>
      <dgm:spPr/>
    </dgm:pt>
    <dgm:pt modelId="{4D806934-682E-475D-AD26-41467F256281}" type="pres">
      <dgm:prSet presAssocID="{23912EF5-A8E8-4A71-AD84-ED3AA8E7FF9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A5DCAB4C-5BEA-4FAE-9AE7-BB5A8E84A5C9}" type="presOf" srcId="{23912EF5-A8E8-4A71-AD84-ED3AA8E7FF94}" destId="{00EEABC2-BDFA-4BB0-910F-AF28783A96B3}" srcOrd="0" destOrd="0" presId="urn:microsoft.com/office/officeart/2005/8/layout/list1"/>
    <dgm:cxn modelId="{05332AA8-A01C-44C6-BBC1-67D369D4BEC2}" type="presOf" srcId="{A6F56BE6-B13A-49F2-9FE6-05D7EBE0FE12}" destId="{82B13EF8-D7C7-4152-8505-D01150203D7D}" srcOrd="0" destOrd="0" presId="urn:microsoft.com/office/officeart/2005/8/layout/list1"/>
    <dgm:cxn modelId="{2B0F71D1-80A7-4478-BB27-BC8CEEB58178}" type="presOf" srcId="{23912EF5-A8E8-4A71-AD84-ED3AA8E7FF94}" destId="{23F19194-6187-4C6F-BA65-E0AA07B13BAC}" srcOrd="1" destOrd="0" presId="urn:microsoft.com/office/officeart/2005/8/layout/list1"/>
    <dgm:cxn modelId="{5B1AA78E-2810-434A-BC29-7E697BC8B3AA}" type="presOf" srcId="{E428F46B-C49C-4555-8321-0FB8E1A4888F}" destId="{08BF9578-761B-4DF2-AF24-B14ECC4BF20B}" srcOrd="1" destOrd="0" presId="urn:microsoft.com/office/officeart/2005/8/layout/list1"/>
    <dgm:cxn modelId="{35F634E6-0671-41E0-975F-850EB56853D5}" type="presOf" srcId="{82C81F24-574C-4A36-8880-365387949A0B}" destId="{A51398EB-5674-43A2-B85A-C15B3A897C11}" srcOrd="1" destOrd="0" presId="urn:microsoft.com/office/officeart/2005/8/layout/list1"/>
    <dgm:cxn modelId="{B9583FB3-DC8F-49EE-938D-F552E91D428E}" srcId="{A6F56BE6-B13A-49F2-9FE6-05D7EBE0FE12}" destId="{E428F46B-C49C-4555-8321-0FB8E1A4888F}" srcOrd="0" destOrd="0" parTransId="{7F866F8A-8B65-4C5B-9C59-2C14D6462F27}" sibTransId="{7FDBE478-646F-43CE-9E0C-81C58822F9E3}"/>
    <dgm:cxn modelId="{181C45F6-DBA9-4FBA-9A60-7F6EF746C494}" srcId="{A6F56BE6-B13A-49F2-9FE6-05D7EBE0FE12}" destId="{82C81F24-574C-4A36-8880-365387949A0B}" srcOrd="1" destOrd="0" parTransId="{C1F6A6DA-118D-487C-BC6D-8A617C03D83A}" sibTransId="{995CA235-E8EA-4D3A-9EA3-595F3018FA98}"/>
    <dgm:cxn modelId="{DC50B8C3-0C88-4050-A6CF-0B8AE0D77FE8}" type="presOf" srcId="{E428F46B-C49C-4555-8321-0FB8E1A4888F}" destId="{050186A9-C2F1-43DB-B041-3A1EC3F5CCA6}" srcOrd="0" destOrd="0" presId="urn:microsoft.com/office/officeart/2005/8/layout/list1"/>
    <dgm:cxn modelId="{467207F4-5358-431B-8D22-11C885D84C50}" type="presOf" srcId="{82C81F24-574C-4A36-8880-365387949A0B}" destId="{85F7257E-BA98-430B-900A-64853F159001}" srcOrd="0" destOrd="0" presId="urn:microsoft.com/office/officeart/2005/8/layout/list1"/>
    <dgm:cxn modelId="{6498A5A6-2AEB-4340-87E6-0B0BDBCE3627}" srcId="{A6F56BE6-B13A-49F2-9FE6-05D7EBE0FE12}" destId="{23912EF5-A8E8-4A71-AD84-ED3AA8E7FF94}" srcOrd="2" destOrd="0" parTransId="{87FDBF7C-B1E8-46E1-9DF6-C8C908F04DF9}" sibTransId="{55DC4AD2-0F54-45A6-B310-A15F511C77BC}"/>
    <dgm:cxn modelId="{DDD53C12-A096-4F29-85EF-E5724C8353B0}" type="presParOf" srcId="{82B13EF8-D7C7-4152-8505-D01150203D7D}" destId="{4B23D49E-2ED8-4AD4-B622-7BE0F32F321D}" srcOrd="0" destOrd="0" presId="urn:microsoft.com/office/officeart/2005/8/layout/list1"/>
    <dgm:cxn modelId="{7174C746-B5A2-4C80-8976-506253045B0F}" type="presParOf" srcId="{4B23D49E-2ED8-4AD4-B622-7BE0F32F321D}" destId="{050186A9-C2F1-43DB-B041-3A1EC3F5CCA6}" srcOrd="0" destOrd="0" presId="urn:microsoft.com/office/officeart/2005/8/layout/list1"/>
    <dgm:cxn modelId="{A0A6680F-EB32-4E74-B2DF-BCE23B5272B6}" type="presParOf" srcId="{4B23D49E-2ED8-4AD4-B622-7BE0F32F321D}" destId="{08BF9578-761B-4DF2-AF24-B14ECC4BF20B}" srcOrd="1" destOrd="0" presId="urn:microsoft.com/office/officeart/2005/8/layout/list1"/>
    <dgm:cxn modelId="{F5893237-4B54-42C7-82B0-960B5B839186}" type="presParOf" srcId="{82B13EF8-D7C7-4152-8505-D01150203D7D}" destId="{596AA650-662D-4CFC-B33F-659BF7E8CD7E}" srcOrd="1" destOrd="0" presId="urn:microsoft.com/office/officeart/2005/8/layout/list1"/>
    <dgm:cxn modelId="{C0B0CC78-CD2C-4692-8182-5BB0C06B813C}" type="presParOf" srcId="{82B13EF8-D7C7-4152-8505-D01150203D7D}" destId="{1ADBB7A1-94BB-4CB2-A0E5-E64E0DE1D074}" srcOrd="2" destOrd="0" presId="urn:microsoft.com/office/officeart/2005/8/layout/list1"/>
    <dgm:cxn modelId="{F84FA6F7-E0B9-40A7-8C86-F099FDD073C4}" type="presParOf" srcId="{82B13EF8-D7C7-4152-8505-D01150203D7D}" destId="{3B9B6EBC-F1D8-496D-A30F-3E6A000B6B67}" srcOrd="3" destOrd="0" presId="urn:microsoft.com/office/officeart/2005/8/layout/list1"/>
    <dgm:cxn modelId="{32FEE62B-61F5-4A57-80B2-409E01AA82C6}" type="presParOf" srcId="{82B13EF8-D7C7-4152-8505-D01150203D7D}" destId="{BE2F5D4E-BBA6-4853-B942-3AA433A448B0}" srcOrd="4" destOrd="0" presId="urn:microsoft.com/office/officeart/2005/8/layout/list1"/>
    <dgm:cxn modelId="{C3D1B1B5-437D-4BB2-86A1-43DBFE69BF5C}" type="presParOf" srcId="{BE2F5D4E-BBA6-4853-B942-3AA433A448B0}" destId="{85F7257E-BA98-430B-900A-64853F159001}" srcOrd="0" destOrd="0" presId="urn:microsoft.com/office/officeart/2005/8/layout/list1"/>
    <dgm:cxn modelId="{192FBD98-7975-46AA-A342-6288A8C597B9}" type="presParOf" srcId="{BE2F5D4E-BBA6-4853-B942-3AA433A448B0}" destId="{A51398EB-5674-43A2-B85A-C15B3A897C11}" srcOrd="1" destOrd="0" presId="urn:microsoft.com/office/officeart/2005/8/layout/list1"/>
    <dgm:cxn modelId="{6F68691A-8A3D-4014-B86C-BD5BB94D157F}" type="presParOf" srcId="{82B13EF8-D7C7-4152-8505-D01150203D7D}" destId="{1CFBFF35-CBA4-44B3-ABB5-01CBADD2847D}" srcOrd="5" destOrd="0" presId="urn:microsoft.com/office/officeart/2005/8/layout/list1"/>
    <dgm:cxn modelId="{B520DC7C-FF77-458D-9B25-AEED94C87D89}" type="presParOf" srcId="{82B13EF8-D7C7-4152-8505-D01150203D7D}" destId="{E8F38A3F-CBE3-473C-84A5-953BEABFC1C6}" srcOrd="6" destOrd="0" presId="urn:microsoft.com/office/officeart/2005/8/layout/list1"/>
    <dgm:cxn modelId="{010F1C39-19DE-4487-AE75-84C703974D77}" type="presParOf" srcId="{82B13EF8-D7C7-4152-8505-D01150203D7D}" destId="{8DE2FDEC-73A8-47BA-8F12-08074A593A32}" srcOrd="7" destOrd="0" presId="urn:microsoft.com/office/officeart/2005/8/layout/list1"/>
    <dgm:cxn modelId="{00F2606A-4EF3-42E5-BE0F-4046DF96B241}" type="presParOf" srcId="{82B13EF8-D7C7-4152-8505-D01150203D7D}" destId="{8303AC56-4A55-4986-898B-A9FA750F4882}" srcOrd="8" destOrd="0" presId="urn:microsoft.com/office/officeart/2005/8/layout/list1"/>
    <dgm:cxn modelId="{1BAB5C25-C87D-4C87-A07A-36FAAD5145A2}" type="presParOf" srcId="{8303AC56-4A55-4986-898B-A9FA750F4882}" destId="{00EEABC2-BDFA-4BB0-910F-AF28783A96B3}" srcOrd="0" destOrd="0" presId="urn:microsoft.com/office/officeart/2005/8/layout/list1"/>
    <dgm:cxn modelId="{2C6AAA39-8D77-4EF5-85DA-28514E4458E0}" type="presParOf" srcId="{8303AC56-4A55-4986-898B-A9FA750F4882}" destId="{23F19194-6187-4C6F-BA65-E0AA07B13BAC}" srcOrd="1" destOrd="0" presId="urn:microsoft.com/office/officeart/2005/8/layout/list1"/>
    <dgm:cxn modelId="{EEE6CB12-8452-4549-8B49-A5B853330ADA}" type="presParOf" srcId="{82B13EF8-D7C7-4152-8505-D01150203D7D}" destId="{AC58EBBB-0AFF-44EE-AD27-5E45DA07A93F}" srcOrd="9" destOrd="0" presId="urn:microsoft.com/office/officeart/2005/8/layout/list1"/>
    <dgm:cxn modelId="{F53D2388-EA5E-4D61-8136-2C6A3990E129}" type="presParOf" srcId="{82B13EF8-D7C7-4152-8505-D01150203D7D}" destId="{4D806934-682E-475D-AD26-41467F25628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25010D-B9FB-441C-816F-969633BB2F10}">
      <dsp:nvSpPr>
        <dsp:cNvPr id="0" name=""/>
        <dsp:cNvSpPr/>
      </dsp:nvSpPr>
      <dsp:spPr>
        <a:xfrm>
          <a:off x="1042825" y="51825"/>
          <a:ext cx="4804658" cy="4749654"/>
        </a:xfrm>
        <a:prstGeom prst="pie">
          <a:avLst>
            <a:gd name="adj1" fmla="val 16200000"/>
            <a:gd name="adj2" fmla="val 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0" kern="1200" dirty="0">
              <a:latin typeface="Arial" panose="020B0604020202020204" pitchFamily="34" charset="0"/>
              <a:cs typeface="Arial" panose="020B0604020202020204" pitchFamily="34" charset="0"/>
            </a:rPr>
            <a:t>Scholarships</a:t>
          </a:r>
        </a:p>
      </dsp:txBody>
      <dsp:txXfrm>
        <a:off x="3500065" y="930511"/>
        <a:ext cx="1773147" cy="1413587"/>
      </dsp:txXfrm>
    </dsp:sp>
    <dsp:sp modelId="{12A9E0E2-F062-49BB-8602-5660ED6764EF}">
      <dsp:nvSpPr>
        <dsp:cNvPr id="0" name=""/>
        <dsp:cNvSpPr/>
      </dsp:nvSpPr>
      <dsp:spPr>
        <a:xfrm>
          <a:off x="1127581" y="109478"/>
          <a:ext cx="4698143" cy="4636274"/>
        </a:xfrm>
        <a:prstGeom prst="pie">
          <a:avLst>
            <a:gd name="adj1" fmla="val 0"/>
            <a:gd name="adj2" fmla="val 54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>
              <a:latin typeface="Arial" panose="020B0604020202020204" pitchFamily="34" charset="0"/>
              <a:cs typeface="Arial" panose="020B0604020202020204" pitchFamily="34" charset="0"/>
            </a:rPr>
            <a:t>Grants</a:t>
          </a:r>
        </a:p>
      </dsp:txBody>
      <dsp:txXfrm>
        <a:off x="3560548" y="2510407"/>
        <a:ext cx="1733838" cy="1379843"/>
      </dsp:txXfrm>
    </dsp:sp>
    <dsp:sp modelId="{D437C0E5-3883-4F51-8AF0-A5736AFED719}">
      <dsp:nvSpPr>
        <dsp:cNvPr id="0" name=""/>
        <dsp:cNvSpPr/>
      </dsp:nvSpPr>
      <dsp:spPr>
        <a:xfrm>
          <a:off x="1083253" y="127753"/>
          <a:ext cx="4786799" cy="4599724"/>
        </a:xfrm>
        <a:prstGeom prst="pie">
          <a:avLst>
            <a:gd name="adj1" fmla="val 5400000"/>
            <a:gd name="adj2" fmla="val 10800000"/>
          </a:avLst>
        </a:prstGeom>
        <a:solidFill>
          <a:srgbClr val="FF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>
              <a:latin typeface="Arial" panose="020B0604020202020204" pitchFamily="34" charset="0"/>
              <a:cs typeface="Arial" panose="020B0604020202020204" pitchFamily="34" charset="0"/>
            </a:rPr>
            <a:t>Work-Study Employment</a:t>
          </a:r>
        </a:p>
      </dsp:txBody>
      <dsp:txXfrm>
        <a:off x="1624617" y="2509754"/>
        <a:ext cx="1766557" cy="1368965"/>
      </dsp:txXfrm>
    </dsp:sp>
    <dsp:sp modelId="{9229149F-801D-4F67-9D73-4C2AACCF82D7}">
      <dsp:nvSpPr>
        <dsp:cNvPr id="0" name=""/>
        <dsp:cNvSpPr/>
      </dsp:nvSpPr>
      <dsp:spPr>
        <a:xfrm>
          <a:off x="1040373" y="16378"/>
          <a:ext cx="4872559" cy="4822476"/>
        </a:xfrm>
        <a:prstGeom prst="pie">
          <a:avLst>
            <a:gd name="adj1" fmla="val 10800000"/>
            <a:gd name="adj2" fmla="val 1620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>
              <a:latin typeface="Arial" panose="020B0604020202020204" pitchFamily="34" charset="0"/>
              <a:cs typeface="Arial" panose="020B0604020202020204" pitchFamily="34" charset="0"/>
            </a:rPr>
            <a:t>Loans</a:t>
          </a:r>
        </a:p>
      </dsp:txBody>
      <dsp:txXfrm>
        <a:off x="1591437" y="906239"/>
        <a:ext cx="1798206" cy="143526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DBB7A1-94BB-4CB2-A0E5-E64E0DE1D074}">
      <dsp:nvSpPr>
        <dsp:cNvPr id="0" name=""/>
        <dsp:cNvSpPr/>
      </dsp:nvSpPr>
      <dsp:spPr>
        <a:xfrm>
          <a:off x="0" y="784281"/>
          <a:ext cx="8610600" cy="133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BF9578-761B-4DF2-AF24-B14ECC4BF20B}">
      <dsp:nvSpPr>
        <dsp:cNvPr id="0" name=""/>
        <dsp:cNvSpPr/>
      </dsp:nvSpPr>
      <dsp:spPr>
        <a:xfrm>
          <a:off x="430530" y="2001"/>
          <a:ext cx="7772418" cy="1564560"/>
        </a:xfrm>
        <a:prstGeom prst="roundRect">
          <a:avLst/>
        </a:prstGeom>
        <a:solidFill>
          <a:srgbClr val="70AC2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Companies may have scholarships available to the children of employees</a:t>
          </a:r>
        </a:p>
      </dsp:txBody>
      <dsp:txXfrm>
        <a:off x="506906" y="78377"/>
        <a:ext cx="7619666" cy="1411808"/>
      </dsp:txXfrm>
    </dsp:sp>
    <dsp:sp modelId="{E8F38A3F-CBE3-473C-84A5-953BEABFC1C6}">
      <dsp:nvSpPr>
        <dsp:cNvPr id="0" name=""/>
        <dsp:cNvSpPr/>
      </dsp:nvSpPr>
      <dsp:spPr>
        <a:xfrm>
          <a:off x="0" y="3188361"/>
          <a:ext cx="8610600" cy="133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1398EB-5674-43A2-B85A-C15B3A897C11}">
      <dsp:nvSpPr>
        <dsp:cNvPr id="0" name=""/>
        <dsp:cNvSpPr/>
      </dsp:nvSpPr>
      <dsp:spPr>
        <a:xfrm>
          <a:off x="430530" y="2406081"/>
          <a:ext cx="7772418" cy="1564560"/>
        </a:xfrm>
        <a:prstGeom prst="roundRect">
          <a:avLst/>
        </a:prstGeom>
        <a:solidFill>
          <a:srgbClr val="70AC2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Companies may have educational benefits for their employees</a:t>
          </a:r>
        </a:p>
      </dsp:txBody>
      <dsp:txXfrm>
        <a:off x="506906" y="2482457"/>
        <a:ext cx="7619666" cy="141180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CD4D92-CB6F-4FFF-924A-C5CEE4869F8D}">
      <dsp:nvSpPr>
        <dsp:cNvPr id="0" name=""/>
        <dsp:cNvSpPr/>
      </dsp:nvSpPr>
      <dsp:spPr>
        <a:xfrm>
          <a:off x="-5427711" y="-831103"/>
          <a:ext cx="6462806" cy="6462806"/>
        </a:xfrm>
        <a:prstGeom prst="blockArc">
          <a:avLst>
            <a:gd name="adj1" fmla="val 18900000"/>
            <a:gd name="adj2" fmla="val 2700000"/>
            <a:gd name="adj3" fmla="val 334"/>
          </a:avLst>
        </a:prstGeom>
        <a:noFill/>
        <a:ln w="25400" cap="flat" cmpd="sng" algn="ctr">
          <a:solidFill>
            <a:srgbClr val="005B9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738B41-2685-4679-BD58-CDECA3A82757}">
      <dsp:nvSpPr>
        <dsp:cNvPr id="0" name=""/>
        <dsp:cNvSpPr/>
      </dsp:nvSpPr>
      <dsp:spPr>
        <a:xfrm>
          <a:off x="452604" y="299941"/>
          <a:ext cx="7405375" cy="600267"/>
        </a:xfrm>
        <a:prstGeom prst="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462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>
              <a:latin typeface="Arial" panose="020B0604020202020204" pitchFamily="34" charset="0"/>
              <a:cs typeface="Arial" panose="020B0604020202020204" pitchFamily="34" charset="0"/>
            </a:rPr>
            <a:t>FAFSA on the Web (FOTW)</a:t>
          </a:r>
        </a:p>
      </dsp:txBody>
      <dsp:txXfrm>
        <a:off x="452604" y="299941"/>
        <a:ext cx="7405375" cy="600267"/>
      </dsp:txXfrm>
    </dsp:sp>
    <dsp:sp modelId="{85B04281-9A45-4F2A-ADFB-2AFDD8F4A1E8}">
      <dsp:nvSpPr>
        <dsp:cNvPr id="0" name=""/>
        <dsp:cNvSpPr/>
      </dsp:nvSpPr>
      <dsp:spPr>
        <a:xfrm>
          <a:off x="77437" y="224908"/>
          <a:ext cx="750333" cy="7503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52576A-7CE8-4868-A78B-36FB5DE236BC}">
      <dsp:nvSpPr>
        <dsp:cNvPr id="0" name=""/>
        <dsp:cNvSpPr/>
      </dsp:nvSpPr>
      <dsp:spPr>
        <a:xfrm>
          <a:off x="882738" y="1200053"/>
          <a:ext cx="6975241" cy="600267"/>
        </a:xfrm>
        <a:prstGeom prst="rect">
          <a:avLst/>
        </a:prstGeom>
        <a:solidFill>
          <a:srgbClr val="00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462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>
              <a:latin typeface="Arial" panose="020B0604020202020204" pitchFamily="34" charset="0"/>
              <a:cs typeface="Arial" panose="020B0604020202020204" pitchFamily="34" charset="0"/>
            </a:rPr>
            <a:t>myStudentAid mobile app</a:t>
          </a:r>
        </a:p>
      </dsp:txBody>
      <dsp:txXfrm>
        <a:off x="882738" y="1200053"/>
        <a:ext cx="6975241" cy="600267"/>
      </dsp:txXfrm>
    </dsp:sp>
    <dsp:sp modelId="{00BA28D8-042E-4858-A087-98FC2E379814}">
      <dsp:nvSpPr>
        <dsp:cNvPr id="0" name=""/>
        <dsp:cNvSpPr/>
      </dsp:nvSpPr>
      <dsp:spPr>
        <a:xfrm>
          <a:off x="507571" y="1125020"/>
          <a:ext cx="750333" cy="7503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4527A6-D6AE-4CE4-8AAD-FF15FB11E02D}">
      <dsp:nvSpPr>
        <dsp:cNvPr id="0" name=""/>
        <dsp:cNvSpPr/>
      </dsp:nvSpPr>
      <dsp:spPr>
        <a:xfrm>
          <a:off x="1014754" y="2100166"/>
          <a:ext cx="6843224" cy="600267"/>
        </a:xfrm>
        <a:prstGeom prst="rect">
          <a:avLst/>
        </a:prstGeom>
        <a:solidFill>
          <a:srgbClr val="005B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462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>
              <a:latin typeface="Arial" panose="020B0604020202020204" pitchFamily="34" charset="0"/>
              <a:cs typeface="Arial" panose="020B0604020202020204" pitchFamily="34" charset="0"/>
            </a:rPr>
            <a:t>Paper or PDF FAFSA</a:t>
          </a:r>
        </a:p>
      </dsp:txBody>
      <dsp:txXfrm>
        <a:off x="1014754" y="2100166"/>
        <a:ext cx="6843224" cy="600267"/>
      </dsp:txXfrm>
    </dsp:sp>
    <dsp:sp modelId="{297862ED-8CDE-4ECE-9964-09915C801F19}">
      <dsp:nvSpPr>
        <dsp:cNvPr id="0" name=""/>
        <dsp:cNvSpPr/>
      </dsp:nvSpPr>
      <dsp:spPr>
        <a:xfrm>
          <a:off x="639587" y="2025133"/>
          <a:ext cx="750333" cy="7503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0BA264-5FDD-4D80-98C4-8BFA3A26E17C}">
      <dsp:nvSpPr>
        <dsp:cNvPr id="0" name=""/>
        <dsp:cNvSpPr/>
      </dsp:nvSpPr>
      <dsp:spPr>
        <a:xfrm>
          <a:off x="882738" y="3000278"/>
          <a:ext cx="6975241" cy="600267"/>
        </a:xfrm>
        <a:prstGeom prst="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462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>
              <a:latin typeface="Arial" panose="020B0604020202020204" pitchFamily="34" charset="0"/>
              <a:cs typeface="Arial" panose="020B0604020202020204" pitchFamily="34" charset="0"/>
            </a:rPr>
            <a:t>FAFSA on the Phone (FOTP)</a:t>
          </a:r>
        </a:p>
      </dsp:txBody>
      <dsp:txXfrm>
        <a:off x="882738" y="3000278"/>
        <a:ext cx="6975241" cy="600267"/>
      </dsp:txXfrm>
    </dsp:sp>
    <dsp:sp modelId="{8D1E3182-96F9-438C-AF7C-A268279CF296}">
      <dsp:nvSpPr>
        <dsp:cNvPr id="0" name=""/>
        <dsp:cNvSpPr/>
      </dsp:nvSpPr>
      <dsp:spPr>
        <a:xfrm>
          <a:off x="507571" y="2925245"/>
          <a:ext cx="750333" cy="7503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01E0F5-DE18-42BD-ADE0-A12A80B0A607}">
      <dsp:nvSpPr>
        <dsp:cNvPr id="0" name=""/>
        <dsp:cNvSpPr/>
      </dsp:nvSpPr>
      <dsp:spPr>
        <a:xfrm>
          <a:off x="452604" y="3900391"/>
          <a:ext cx="7405375" cy="600267"/>
        </a:xfrm>
        <a:prstGeom prst="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462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>
              <a:latin typeface="Arial" panose="020B0604020202020204" pitchFamily="34" charset="0"/>
              <a:cs typeface="Arial" panose="020B0604020202020204" pitchFamily="34" charset="0"/>
            </a:rPr>
            <a:t>FAA Access to CPS Online  </a:t>
          </a:r>
        </a:p>
      </dsp:txBody>
      <dsp:txXfrm>
        <a:off x="452604" y="3900391"/>
        <a:ext cx="7405375" cy="600267"/>
      </dsp:txXfrm>
    </dsp:sp>
    <dsp:sp modelId="{8C0C7A27-A2B1-4BEA-B7D5-48CDAADCFF7A}">
      <dsp:nvSpPr>
        <dsp:cNvPr id="0" name=""/>
        <dsp:cNvSpPr/>
      </dsp:nvSpPr>
      <dsp:spPr>
        <a:xfrm>
          <a:off x="77437" y="3825358"/>
          <a:ext cx="750333" cy="7503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E2B2D4-5D81-4E02-BF5F-CA5FC3672B12}">
      <dsp:nvSpPr>
        <dsp:cNvPr id="0" name=""/>
        <dsp:cNvSpPr/>
      </dsp:nvSpPr>
      <dsp:spPr>
        <a:xfrm>
          <a:off x="0" y="0"/>
          <a:ext cx="8686800" cy="141732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>
              <a:latin typeface="Arial" panose="020B0604020202020204" pitchFamily="34" charset="0"/>
              <a:cs typeface="Arial" panose="020B0604020202020204" pitchFamily="34" charset="0"/>
            </a:rPr>
            <a:t>Certain tax filers cannot use the 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>
              <a:latin typeface="Arial" panose="020B0604020202020204" pitchFamily="34" charset="0"/>
              <a:cs typeface="Arial" panose="020B0604020202020204" pitchFamily="34" charset="0"/>
            </a:rPr>
            <a:t>IRS Data Retrieval Tool</a:t>
          </a:r>
        </a:p>
      </dsp:txBody>
      <dsp:txXfrm>
        <a:off x="0" y="0"/>
        <a:ext cx="8686800" cy="1417320"/>
      </dsp:txXfrm>
    </dsp:sp>
    <dsp:sp modelId="{4D5791FB-88AE-4085-BF06-6168C6E23C57}">
      <dsp:nvSpPr>
        <dsp:cNvPr id="0" name=""/>
        <dsp:cNvSpPr/>
      </dsp:nvSpPr>
      <dsp:spPr>
        <a:xfrm>
          <a:off x="1060" y="1417320"/>
          <a:ext cx="1240668" cy="2976372"/>
        </a:xfrm>
        <a:prstGeom prst="rect">
          <a:avLst/>
        </a:prstGeom>
        <a:solidFill>
          <a:srgbClr val="6B95C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>
              <a:latin typeface="Arial" panose="020B0604020202020204" pitchFamily="34" charset="0"/>
              <a:cs typeface="Arial" panose="020B0604020202020204" pitchFamily="34" charset="0"/>
            </a:rPr>
            <a:t>Did not indicate on FAFSA a tax return was completed</a:t>
          </a:r>
        </a:p>
      </dsp:txBody>
      <dsp:txXfrm>
        <a:off x="1060" y="1417320"/>
        <a:ext cx="1240668" cy="2976372"/>
      </dsp:txXfrm>
    </dsp:sp>
    <dsp:sp modelId="{10E998BF-0381-477E-AAE8-B755529DF6D1}">
      <dsp:nvSpPr>
        <dsp:cNvPr id="0" name=""/>
        <dsp:cNvSpPr/>
      </dsp:nvSpPr>
      <dsp:spPr>
        <a:xfrm>
          <a:off x="1241728" y="1417320"/>
          <a:ext cx="1240668" cy="2976372"/>
        </a:xfrm>
        <a:prstGeom prst="rect">
          <a:avLst/>
        </a:prstGeom>
        <a:solidFill>
          <a:srgbClr val="6B95C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>
              <a:latin typeface="Arial" panose="020B0604020202020204" pitchFamily="34" charset="0"/>
              <a:cs typeface="Arial" panose="020B0604020202020204" pitchFamily="34" charset="0"/>
            </a:rPr>
            <a:t>Marriage date is January 2017, or later</a:t>
          </a:r>
        </a:p>
      </dsp:txBody>
      <dsp:txXfrm>
        <a:off x="1241728" y="1417320"/>
        <a:ext cx="1240668" cy="2976372"/>
      </dsp:txXfrm>
    </dsp:sp>
    <dsp:sp modelId="{58829F29-8EC1-4265-A142-EAD87D1B180B}">
      <dsp:nvSpPr>
        <dsp:cNvPr id="0" name=""/>
        <dsp:cNvSpPr/>
      </dsp:nvSpPr>
      <dsp:spPr>
        <a:xfrm>
          <a:off x="2482397" y="1417320"/>
          <a:ext cx="1240668" cy="2976372"/>
        </a:xfrm>
        <a:prstGeom prst="rect">
          <a:avLst/>
        </a:prstGeom>
        <a:solidFill>
          <a:srgbClr val="6B95C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>
              <a:latin typeface="Arial" panose="020B0604020202020204" pitchFamily="34" charset="0"/>
              <a:cs typeface="Arial" panose="020B0604020202020204" pitchFamily="34" charset="0"/>
            </a:rPr>
            <a:t>First three digits of the SSN are 666</a:t>
          </a:r>
        </a:p>
      </dsp:txBody>
      <dsp:txXfrm>
        <a:off x="2482397" y="1417320"/>
        <a:ext cx="1240668" cy="2976372"/>
      </dsp:txXfrm>
    </dsp:sp>
    <dsp:sp modelId="{82F5335F-6E72-4F66-A0C0-843B5C20B1F0}">
      <dsp:nvSpPr>
        <dsp:cNvPr id="0" name=""/>
        <dsp:cNvSpPr/>
      </dsp:nvSpPr>
      <dsp:spPr>
        <a:xfrm>
          <a:off x="3723065" y="1417320"/>
          <a:ext cx="1240668" cy="2976372"/>
        </a:xfrm>
        <a:prstGeom prst="rect">
          <a:avLst/>
        </a:prstGeom>
        <a:solidFill>
          <a:srgbClr val="6B95C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>
              <a:latin typeface="Arial" panose="020B0604020202020204" pitchFamily="34" charset="0"/>
              <a:cs typeface="Arial" panose="020B0604020202020204" pitchFamily="34" charset="0"/>
            </a:rPr>
            <a:t>Filed a non-U.S. tax return</a:t>
          </a:r>
        </a:p>
      </dsp:txBody>
      <dsp:txXfrm>
        <a:off x="3723065" y="1417320"/>
        <a:ext cx="1240668" cy="2976372"/>
      </dsp:txXfrm>
    </dsp:sp>
    <dsp:sp modelId="{0FD0CE40-12DE-4F3E-A162-5D510837C7AF}">
      <dsp:nvSpPr>
        <dsp:cNvPr id="0" name=""/>
        <dsp:cNvSpPr/>
      </dsp:nvSpPr>
      <dsp:spPr>
        <a:xfrm>
          <a:off x="4963734" y="1417320"/>
          <a:ext cx="1240668" cy="2976372"/>
        </a:xfrm>
        <a:prstGeom prst="rect">
          <a:avLst/>
        </a:prstGeom>
        <a:solidFill>
          <a:srgbClr val="6B95C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>
              <a:latin typeface="Arial" panose="020B0604020202020204" pitchFamily="34" charset="0"/>
              <a:cs typeface="Arial" panose="020B0604020202020204" pitchFamily="34" charset="0"/>
            </a:rPr>
            <a:t>Married and filed as head of household, or filed separate returns</a:t>
          </a:r>
        </a:p>
      </dsp:txBody>
      <dsp:txXfrm>
        <a:off x="4963734" y="1417320"/>
        <a:ext cx="1240668" cy="2976372"/>
      </dsp:txXfrm>
    </dsp:sp>
    <dsp:sp modelId="{B487B1B9-6CE1-4570-9F42-E88FB51EE26F}">
      <dsp:nvSpPr>
        <dsp:cNvPr id="0" name=""/>
        <dsp:cNvSpPr/>
      </dsp:nvSpPr>
      <dsp:spPr>
        <a:xfrm>
          <a:off x="6204402" y="1417320"/>
          <a:ext cx="1240668" cy="2976372"/>
        </a:xfrm>
        <a:prstGeom prst="rect">
          <a:avLst/>
        </a:prstGeom>
        <a:solidFill>
          <a:srgbClr val="6B95C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>
              <a:latin typeface="Arial" panose="020B0604020202020204" pitchFamily="34" charset="0"/>
              <a:cs typeface="Arial" panose="020B0604020202020204" pitchFamily="34" charset="0"/>
            </a:rPr>
            <a:t>Neither married parent entered a valid SSN</a:t>
          </a:r>
        </a:p>
      </dsp:txBody>
      <dsp:txXfrm>
        <a:off x="6204402" y="1417320"/>
        <a:ext cx="1240668" cy="2976372"/>
      </dsp:txXfrm>
    </dsp:sp>
    <dsp:sp modelId="{B31ABA9C-E4A3-48F6-BA97-577BC1FC89D9}">
      <dsp:nvSpPr>
        <dsp:cNvPr id="0" name=""/>
        <dsp:cNvSpPr/>
      </dsp:nvSpPr>
      <dsp:spPr>
        <a:xfrm>
          <a:off x="7445071" y="1417320"/>
          <a:ext cx="1240668" cy="2976372"/>
        </a:xfrm>
        <a:prstGeom prst="rect">
          <a:avLst/>
        </a:prstGeom>
        <a:solidFill>
          <a:srgbClr val="6B95C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>
              <a:latin typeface="Arial" panose="020B0604020202020204" pitchFamily="34" charset="0"/>
              <a:cs typeface="Arial" panose="020B0604020202020204" pitchFamily="34" charset="0"/>
            </a:rPr>
            <a:t>Non-married parent or both married parents entered all zeroes for the SSN</a:t>
          </a:r>
        </a:p>
      </dsp:txBody>
      <dsp:txXfrm>
        <a:off x="7445071" y="1417320"/>
        <a:ext cx="1240668" cy="2976372"/>
      </dsp:txXfrm>
    </dsp:sp>
    <dsp:sp modelId="{87A24CA5-A769-4AD8-9829-CACB8FAAEB88}">
      <dsp:nvSpPr>
        <dsp:cNvPr id="0" name=""/>
        <dsp:cNvSpPr/>
      </dsp:nvSpPr>
      <dsp:spPr>
        <a:xfrm>
          <a:off x="0" y="4393692"/>
          <a:ext cx="8686800" cy="330708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25010D-B9FB-441C-816F-969633BB2F10}">
      <dsp:nvSpPr>
        <dsp:cNvPr id="0" name=""/>
        <dsp:cNvSpPr/>
      </dsp:nvSpPr>
      <dsp:spPr>
        <a:xfrm>
          <a:off x="784857" y="-228592"/>
          <a:ext cx="5577840" cy="5212063"/>
        </a:xfrm>
        <a:prstGeom prst="pie">
          <a:avLst>
            <a:gd name="adj1" fmla="val 16200000"/>
            <a:gd name="adj2" fmla="val 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Scholarships</a:t>
          </a:r>
        </a:p>
      </dsp:txBody>
      <dsp:txXfrm>
        <a:off x="3637524" y="735638"/>
        <a:ext cx="2058488" cy="1551209"/>
      </dsp:txXfrm>
    </dsp:sp>
    <dsp:sp modelId="{12A9E0E2-F062-49BB-8602-5660ED6764EF}">
      <dsp:nvSpPr>
        <dsp:cNvPr id="0" name=""/>
        <dsp:cNvSpPr/>
      </dsp:nvSpPr>
      <dsp:spPr>
        <a:xfrm>
          <a:off x="1027083" y="243292"/>
          <a:ext cx="4791443" cy="4599447"/>
        </a:xfrm>
        <a:prstGeom prst="pie">
          <a:avLst>
            <a:gd name="adj1" fmla="val 0"/>
            <a:gd name="adj2" fmla="val 54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Grants</a:t>
          </a:r>
        </a:p>
      </dsp:txBody>
      <dsp:txXfrm>
        <a:off x="3508366" y="2625149"/>
        <a:ext cx="1768270" cy="1368883"/>
      </dsp:txXfrm>
    </dsp:sp>
    <dsp:sp modelId="{D437C0E5-3883-4F51-8AF0-A5736AFED719}">
      <dsp:nvSpPr>
        <dsp:cNvPr id="0" name=""/>
        <dsp:cNvSpPr/>
      </dsp:nvSpPr>
      <dsp:spPr>
        <a:xfrm>
          <a:off x="982656" y="229581"/>
          <a:ext cx="4786799" cy="4599724"/>
        </a:xfrm>
        <a:prstGeom prst="pie">
          <a:avLst>
            <a:gd name="adj1" fmla="val 5400000"/>
            <a:gd name="adj2" fmla="val 10800000"/>
          </a:avLst>
        </a:prstGeom>
        <a:solidFill>
          <a:srgbClr val="FF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Work-Study Employment</a:t>
          </a:r>
        </a:p>
      </dsp:txBody>
      <dsp:txXfrm>
        <a:off x="1524020" y="2611581"/>
        <a:ext cx="1766557" cy="1368965"/>
      </dsp:txXfrm>
    </dsp:sp>
    <dsp:sp modelId="{9229149F-801D-4F67-9D73-4C2AACCF82D7}">
      <dsp:nvSpPr>
        <dsp:cNvPr id="0" name=""/>
        <dsp:cNvSpPr/>
      </dsp:nvSpPr>
      <dsp:spPr>
        <a:xfrm>
          <a:off x="939776" y="118205"/>
          <a:ext cx="4872559" cy="4822476"/>
        </a:xfrm>
        <a:prstGeom prst="pie">
          <a:avLst>
            <a:gd name="adj1" fmla="val 10800000"/>
            <a:gd name="adj2" fmla="val 1620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Loans</a:t>
          </a:r>
        </a:p>
      </dsp:txBody>
      <dsp:txXfrm>
        <a:off x="1490839" y="1008067"/>
        <a:ext cx="1798206" cy="14352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25010D-B9FB-441C-816F-969633BB2F10}">
      <dsp:nvSpPr>
        <dsp:cNvPr id="0" name=""/>
        <dsp:cNvSpPr/>
      </dsp:nvSpPr>
      <dsp:spPr>
        <a:xfrm>
          <a:off x="1073101" y="-62324"/>
          <a:ext cx="4877400" cy="4847121"/>
        </a:xfrm>
        <a:prstGeom prst="pie">
          <a:avLst>
            <a:gd name="adj1" fmla="val 16200000"/>
            <a:gd name="adj2" fmla="val 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0" kern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Scholarships</a:t>
          </a:r>
        </a:p>
      </dsp:txBody>
      <dsp:txXfrm>
        <a:off x="3567543" y="834393"/>
        <a:ext cx="1799993" cy="1442595"/>
      </dsp:txXfrm>
    </dsp:sp>
    <dsp:sp modelId="{12A9E0E2-F062-49BB-8602-5660ED6764EF}">
      <dsp:nvSpPr>
        <dsp:cNvPr id="0" name=""/>
        <dsp:cNvSpPr/>
      </dsp:nvSpPr>
      <dsp:spPr>
        <a:xfrm>
          <a:off x="935244" y="-103367"/>
          <a:ext cx="5579864" cy="5208770"/>
        </a:xfrm>
        <a:prstGeom prst="pie">
          <a:avLst>
            <a:gd name="adj1" fmla="val 0"/>
            <a:gd name="adj2" fmla="val 54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latin typeface="Arial" panose="020B0604020202020204" pitchFamily="34" charset="0"/>
              <a:cs typeface="Arial" panose="020B0604020202020204" pitchFamily="34" charset="0"/>
            </a:rPr>
            <a:t>Grants</a:t>
          </a:r>
        </a:p>
      </dsp:txBody>
      <dsp:txXfrm>
        <a:off x="3824816" y="2594031"/>
        <a:ext cx="2059235" cy="1550229"/>
      </dsp:txXfrm>
    </dsp:sp>
    <dsp:sp modelId="{D437C0E5-3883-4F51-8AF0-A5736AFED719}">
      <dsp:nvSpPr>
        <dsp:cNvPr id="0" name=""/>
        <dsp:cNvSpPr/>
      </dsp:nvSpPr>
      <dsp:spPr>
        <a:xfrm>
          <a:off x="1149900" y="62337"/>
          <a:ext cx="4786799" cy="4599724"/>
        </a:xfrm>
        <a:prstGeom prst="pie">
          <a:avLst>
            <a:gd name="adj1" fmla="val 5400000"/>
            <a:gd name="adj2" fmla="val 10800000"/>
          </a:avLst>
        </a:prstGeom>
        <a:solidFill>
          <a:srgbClr val="FF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Work-Study Employment</a:t>
          </a:r>
        </a:p>
      </dsp:txBody>
      <dsp:txXfrm>
        <a:off x="1691264" y="2444337"/>
        <a:ext cx="1766557" cy="1368965"/>
      </dsp:txXfrm>
    </dsp:sp>
    <dsp:sp modelId="{9229149F-801D-4F67-9D73-4C2AACCF82D7}">
      <dsp:nvSpPr>
        <dsp:cNvPr id="0" name=""/>
        <dsp:cNvSpPr/>
      </dsp:nvSpPr>
      <dsp:spPr>
        <a:xfrm>
          <a:off x="1107020" y="-49038"/>
          <a:ext cx="4872559" cy="4822476"/>
        </a:xfrm>
        <a:prstGeom prst="pie">
          <a:avLst>
            <a:gd name="adj1" fmla="val 10800000"/>
            <a:gd name="adj2" fmla="val 1620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Loans</a:t>
          </a:r>
        </a:p>
      </dsp:txBody>
      <dsp:txXfrm>
        <a:off x="1658083" y="840823"/>
        <a:ext cx="1798206" cy="14352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25010D-B9FB-441C-816F-969633BB2F10}">
      <dsp:nvSpPr>
        <dsp:cNvPr id="0" name=""/>
        <dsp:cNvSpPr/>
      </dsp:nvSpPr>
      <dsp:spPr>
        <a:xfrm>
          <a:off x="1073101" y="-62324"/>
          <a:ext cx="4877400" cy="4847121"/>
        </a:xfrm>
        <a:prstGeom prst="pie">
          <a:avLst>
            <a:gd name="adj1" fmla="val 16200000"/>
            <a:gd name="adj2" fmla="val 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0" kern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Scholarships</a:t>
          </a:r>
        </a:p>
      </dsp:txBody>
      <dsp:txXfrm>
        <a:off x="3567543" y="834393"/>
        <a:ext cx="1799993" cy="1442595"/>
      </dsp:txXfrm>
    </dsp:sp>
    <dsp:sp modelId="{12A9E0E2-F062-49BB-8602-5660ED6764EF}">
      <dsp:nvSpPr>
        <dsp:cNvPr id="0" name=""/>
        <dsp:cNvSpPr/>
      </dsp:nvSpPr>
      <dsp:spPr>
        <a:xfrm>
          <a:off x="1172460" y="13584"/>
          <a:ext cx="4741678" cy="4697230"/>
        </a:xfrm>
        <a:prstGeom prst="pie">
          <a:avLst>
            <a:gd name="adj1" fmla="val 0"/>
            <a:gd name="adj2" fmla="val 54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Grants</a:t>
          </a:r>
        </a:p>
      </dsp:txBody>
      <dsp:txXfrm>
        <a:off x="3627972" y="2446079"/>
        <a:ext cx="1749905" cy="1397985"/>
      </dsp:txXfrm>
    </dsp:sp>
    <dsp:sp modelId="{D437C0E5-3883-4F51-8AF0-A5736AFED719}">
      <dsp:nvSpPr>
        <dsp:cNvPr id="0" name=""/>
        <dsp:cNvSpPr/>
      </dsp:nvSpPr>
      <dsp:spPr>
        <a:xfrm>
          <a:off x="593338" y="-77829"/>
          <a:ext cx="5577840" cy="5212063"/>
        </a:xfrm>
        <a:prstGeom prst="pie">
          <a:avLst>
            <a:gd name="adj1" fmla="val 5400000"/>
            <a:gd name="adj2" fmla="val 10800000"/>
          </a:avLst>
        </a:prstGeom>
        <a:solidFill>
          <a:srgbClr val="FF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latin typeface="Arial" panose="020B0604020202020204" pitchFamily="34" charset="0"/>
              <a:cs typeface="Arial" panose="020B0604020202020204" pitchFamily="34" charset="0"/>
            </a:rPr>
            <a:t>Work-Study Employment</a:t>
          </a:r>
        </a:p>
      </dsp:txBody>
      <dsp:txXfrm>
        <a:off x="1224165" y="2621274"/>
        <a:ext cx="2058488" cy="1551209"/>
      </dsp:txXfrm>
    </dsp:sp>
    <dsp:sp modelId="{9229149F-801D-4F67-9D73-4C2AACCF82D7}">
      <dsp:nvSpPr>
        <dsp:cNvPr id="0" name=""/>
        <dsp:cNvSpPr/>
      </dsp:nvSpPr>
      <dsp:spPr>
        <a:xfrm>
          <a:off x="1107020" y="-49038"/>
          <a:ext cx="4872559" cy="4822476"/>
        </a:xfrm>
        <a:prstGeom prst="pie">
          <a:avLst>
            <a:gd name="adj1" fmla="val 10800000"/>
            <a:gd name="adj2" fmla="val 1620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Loans</a:t>
          </a:r>
        </a:p>
      </dsp:txBody>
      <dsp:txXfrm>
        <a:off x="1658083" y="840823"/>
        <a:ext cx="1798206" cy="143526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25010D-B9FB-441C-816F-969633BB2F10}">
      <dsp:nvSpPr>
        <dsp:cNvPr id="0" name=""/>
        <dsp:cNvSpPr/>
      </dsp:nvSpPr>
      <dsp:spPr>
        <a:xfrm>
          <a:off x="1073101" y="-62324"/>
          <a:ext cx="4877400" cy="4847121"/>
        </a:xfrm>
        <a:prstGeom prst="pie">
          <a:avLst>
            <a:gd name="adj1" fmla="val 16200000"/>
            <a:gd name="adj2" fmla="val 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0" kern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Scholarships</a:t>
          </a:r>
        </a:p>
      </dsp:txBody>
      <dsp:txXfrm>
        <a:off x="3567543" y="834393"/>
        <a:ext cx="1799993" cy="1442595"/>
      </dsp:txXfrm>
    </dsp:sp>
    <dsp:sp modelId="{12A9E0E2-F062-49BB-8602-5660ED6764EF}">
      <dsp:nvSpPr>
        <dsp:cNvPr id="0" name=""/>
        <dsp:cNvSpPr/>
      </dsp:nvSpPr>
      <dsp:spPr>
        <a:xfrm>
          <a:off x="1172460" y="89779"/>
          <a:ext cx="4741678" cy="4544840"/>
        </a:xfrm>
        <a:prstGeom prst="pie">
          <a:avLst>
            <a:gd name="adj1" fmla="val 0"/>
            <a:gd name="adj2" fmla="val 54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Grants</a:t>
          </a:r>
        </a:p>
      </dsp:txBody>
      <dsp:txXfrm>
        <a:off x="3627972" y="2443357"/>
        <a:ext cx="1749905" cy="1352631"/>
      </dsp:txXfrm>
    </dsp:sp>
    <dsp:sp modelId="{D437C0E5-3883-4F51-8AF0-A5736AFED719}">
      <dsp:nvSpPr>
        <dsp:cNvPr id="0" name=""/>
        <dsp:cNvSpPr/>
      </dsp:nvSpPr>
      <dsp:spPr>
        <a:xfrm>
          <a:off x="1149900" y="62337"/>
          <a:ext cx="4786799" cy="4599724"/>
        </a:xfrm>
        <a:prstGeom prst="pie">
          <a:avLst>
            <a:gd name="adj1" fmla="val 5400000"/>
            <a:gd name="adj2" fmla="val 10800000"/>
          </a:avLst>
        </a:prstGeom>
        <a:solidFill>
          <a:srgbClr val="FF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Work-Study Employment</a:t>
          </a:r>
        </a:p>
      </dsp:txBody>
      <dsp:txXfrm>
        <a:off x="1691264" y="2444337"/>
        <a:ext cx="1766557" cy="1368965"/>
      </dsp:txXfrm>
    </dsp:sp>
    <dsp:sp modelId="{9229149F-801D-4F67-9D73-4C2AACCF82D7}">
      <dsp:nvSpPr>
        <dsp:cNvPr id="0" name=""/>
        <dsp:cNvSpPr/>
      </dsp:nvSpPr>
      <dsp:spPr>
        <a:xfrm>
          <a:off x="511587" y="-423406"/>
          <a:ext cx="5577840" cy="5212063"/>
        </a:xfrm>
        <a:prstGeom prst="pie">
          <a:avLst>
            <a:gd name="adj1" fmla="val 10800000"/>
            <a:gd name="adj2" fmla="val 1620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latin typeface="Arial" panose="020B0604020202020204" pitchFamily="34" charset="0"/>
              <a:cs typeface="Arial" panose="020B0604020202020204" pitchFamily="34" charset="0"/>
            </a:rPr>
            <a:t>Loans</a:t>
          </a:r>
        </a:p>
      </dsp:txBody>
      <dsp:txXfrm>
        <a:off x="1142414" y="538343"/>
        <a:ext cx="2058488" cy="155120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D630D0-D1C3-4AA2-A19F-D148FBE6B0AF}">
      <dsp:nvSpPr>
        <dsp:cNvPr id="0" name=""/>
        <dsp:cNvSpPr/>
      </dsp:nvSpPr>
      <dsp:spPr>
        <a:xfrm>
          <a:off x="0" y="413460"/>
          <a:ext cx="86106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1E399C-0655-4F34-9471-191BD9E01090}">
      <dsp:nvSpPr>
        <dsp:cNvPr id="0" name=""/>
        <dsp:cNvSpPr/>
      </dsp:nvSpPr>
      <dsp:spPr>
        <a:xfrm>
          <a:off x="430530" y="59220"/>
          <a:ext cx="7772418" cy="708480"/>
        </a:xfrm>
        <a:prstGeom prst="roundRect">
          <a:avLst/>
        </a:prstGeom>
        <a:solidFill>
          <a:srgbClr val="70AC2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Largest source of financial aid</a:t>
          </a:r>
        </a:p>
      </dsp:txBody>
      <dsp:txXfrm>
        <a:off x="465115" y="93805"/>
        <a:ext cx="7703248" cy="639310"/>
      </dsp:txXfrm>
    </dsp:sp>
    <dsp:sp modelId="{443D72CA-1869-4825-99EF-C0B8C550FC19}">
      <dsp:nvSpPr>
        <dsp:cNvPr id="0" name=""/>
        <dsp:cNvSpPr/>
      </dsp:nvSpPr>
      <dsp:spPr>
        <a:xfrm>
          <a:off x="0" y="1502100"/>
          <a:ext cx="86106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E0354A-B19A-4830-BD8C-214F9D62799E}">
      <dsp:nvSpPr>
        <dsp:cNvPr id="0" name=""/>
        <dsp:cNvSpPr/>
      </dsp:nvSpPr>
      <dsp:spPr>
        <a:xfrm>
          <a:off x="430530" y="1147860"/>
          <a:ext cx="7772418" cy="708480"/>
        </a:xfrm>
        <a:prstGeom prst="roundRect">
          <a:avLst/>
        </a:prstGeom>
        <a:solidFill>
          <a:srgbClr val="70AC2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Aid awarded primarily on the basis of financial need</a:t>
          </a:r>
        </a:p>
      </dsp:txBody>
      <dsp:txXfrm>
        <a:off x="465115" y="1182445"/>
        <a:ext cx="7703248" cy="639310"/>
      </dsp:txXfrm>
    </dsp:sp>
    <dsp:sp modelId="{08475D95-E27E-4029-BE42-BE3A26222AE7}">
      <dsp:nvSpPr>
        <dsp:cNvPr id="0" name=""/>
        <dsp:cNvSpPr/>
      </dsp:nvSpPr>
      <dsp:spPr>
        <a:xfrm>
          <a:off x="0" y="2590740"/>
          <a:ext cx="86106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964E69-E0D1-437F-9439-D51C79C431E1}">
      <dsp:nvSpPr>
        <dsp:cNvPr id="0" name=""/>
        <dsp:cNvSpPr/>
      </dsp:nvSpPr>
      <dsp:spPr>
        <a:xfrm>
          <a:off x="430530" y="2236500"/>
          <a:ext cx="7772418" cy="708480"/>
        </a:xfrm>
        <a:prstGeom prst="roundRect">
          <a:avLst/>
        </a:prstGeom>
        <a:solidFill>
          <a:srgbClr val="70AC2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Must apply each</a:t>
          </a:r>
          <a:r>
            <a:rPr lang="en-US" sz="2400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year using the FAFSA</a:t>
          </a:r>
        </a:p>
      </dsp:txBody>
      <dsp:txXfrm>
        <a:off x="465115" y="2271085"/>
        <a:ext cx="7703248" cy="639310"/>
      </dsp:txXfrm>
    </dsp:sp>
    <dsp:sp modelId="{57A60454-84D6-4BED-BEC9-12B070F1FC2E}">
      <dsp:nvSpPr>
        <dsp:cNvPr id="0" name=""/>
        <dsp:cNvSpPr/>
      </dsp:nvSpPr>
      <dsp:spPr>
        <a:xfrm>
          <a:off x="0" y="3679379"/>
          <a:ext cx="86106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C83111-26DC-413F-AAFF-CFC77629AE34}">
      <dsp:nvSpPr>
        <dsp:cNvPr id="0" name=""/>
        <dsp:cNvSpPr/>
      </dsp:nvSpPr>
      <dsp:spPr>
        <a:xfrm>
          <a:off x="430530" y="3325140"/>
          <a:ext cx="7772418" cy="708480"/>
        </a:xfrm>
        <a:prstGeom prst="roundRect">
          <a:avLst/>
        </a:prstGeom>
        <a:solidFill>
          <a:srgbClr val="70AC2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Eligibility requirements must be met</a:t>
          </a:r>
        </a:p>
      </dsp:txBody>
      <dsp:txXfrm>
        <a:off x="465115" y="3359725"/>
        <a:ext cx="7703248" cy="63931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D65D73-E41D-4B3E-92E7-7F2830D8FEF0}">
      <dsp:nvSpPr>
        <dsp:cNvPr id="0" name=""/>
        <dsp:cNvSpPr/>
      </dsp:nvSpPr>
      <dsp:spPr>
        <a:xfrm>
          <a:off x="445889" y="1503"/>
          <a:ext cx="2269256" cy="1361554"/>
        </a:xfrm>
        <a:prstGeom prst="rect">
          <a:avLst/>
        </a:prstGeom>
        <a:solidFill>
          <a:srgbClr val="76326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>
              <a:latin typeface="Arial" panose="020B0604020202020204" pitchFamily="34" charset="0"/>
              <a:cs typeface="Arial" panose="020B0604020202020204" pitchFamily="34" charset="0"/>
            </a:rPr>
            <a:t>Federal Pell Grant</a:t>
          </a:r>
        </a:p>
      </dsp:txBody>
      <dsp:txXfrm>
        <a:off x="445889" y="1503"/>
        <a:ext cx="2269256" cy="1361554"/>
      </dsp:txXfrm>
    </dsp:sp>
    <dsp:sp modelId="{89B353FF-B327-46D2-973E-1A87E0A0B1CA}">
      <dsp:nvSpPr>
        <dsp:cNvPr id="0" name=""/>
        <dsp:cNvSpPr/>
      </dsp:nvSpPr>
      <dsp:spPr>
        <a:xfrm>
          <a:off x="2942071" y="1503"/>
          <a:ext cx="2269256" cy="1361554"/>
        </a:xfrm>
        <a:prstGeom prst="rect">
          <a:avLst/>
        </a:prstGeom>
        <a:solidFill>
          <a:srgbClr val="36369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>
              <a:latin typeface="Arial" panose="020B0604020202020204" pitchFamily="34" charset="0"/>
              <a:cs typeface="Arial" panose="020B0604020202020204" pitchFamily="34" charset="0"/>
            </a:rPr>
            <a:t>Iraq Afghanistan Service Grant</a:t>
          </a:r>
        </a:p>
      </dsp:txBody>
      <dsp:txXfrm>
        <a:off x="2942071" y="1503"/>
        <a:ext cx="2269256" cy="1361554"/>
      </dsp:txXfrm>
    </dsp:sp>
    <dsp:sp modelId="{CDEE28F6-8557-4C61-806D-9477FA4C4D2A}">
      <dsp:nvSpPr>
        <dsp:cNvPr id="0" name=""/>
        <dsp:cNvSpPr/>
      </dsp:nvSpPr>
      <dsp:spPr>
        <a:xfrm>
          <a:off x="5438254" y="1503"/>
          <a:ext cx="2269256" cy="1361554"/>
        </a:xfrm>
        <a:prstGeom prst="rect">
          <a:avLst/>
        </a:prstGeom>
        <a:solidFill>
          <a:schemeClr val="accent4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9144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Federal Supplemental Educational Opportunity Grant (FSEOG)</a:t>
          </a:r>
          <a:endParaRPr lang="en-US" sz="18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38254" y="1503"/>
        <a:ext cx="2269256" cy="1361554"/>
      </dsp:txXfrm>
    </dsp:sp>
    <dsp:sp modelId="{B0C99F12-FC81-415D-AEAD-4E552DEABC5C}">
      <dsp:nvSpPr>
        <dsp:cNvPr id="0" name=""/>
        <dsp:cNvSpPr/>
      </dsp:nvSpPr>
      <dsp:spPr>
        <a:xfrm>
          <a:off x="445889" y="1589982"/>
          <a:ext cx="2269256" cy="1361554"/>
        </a:xfrm>
        <a:prstGeom prst="rect">
          <a:avLst/>
        </a:prstGeom>
        <a:solidFill>
          <a:srgbClr val="005B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>
              <a:latin typeface="Arial" panose="020B0604020202020204" pitchFamily="34" charset="0"/>
              <a:cs typeface="Arial" panose="020B0604020202020204" pitchFamily="34" charset="0"/>
            </a:rPr>
            <a:t>Teacher Education Assistance for College and Higher Education (TEACH) Grant</a:t>
          </a:r>
        </a:p>
      </dsp:txBody>
      <dsp:txXfrm>
        <a:off x="445889" y="1589982"/>
        <a:ext cx="2269256" cy="1361554"/>
      </dsp:txXfrm>
    </dsp:sp>
    <dsp:sp modelId="{2EEFF565-0FA5-4AFE-8EC9-CF46641B257F}">
      <dsp:nvSpPr>
        <dsp:cNvPr id="0" name=""/>
        <dsp:cNvSpPr/>
      </dsp:nvSpPr>
      <dsp:spPr>
        <a:xfrm>
          <a:off x="2942071" y="1589982"/>
          <a:ext cx="2269256" cy="1361554"/>
        </a:xfrm>
        <a:prstGeom prst="rect">
          <a:avLst/>
        </a:prstGeom>
        <a:solidFill>
          <a:srgbClr val="38869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Federal Work-Study (FWS)</a:t>
          </a:r>
          <a:endParaRPr lang="en-US" sz="18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42071" y="1589982"/>
        <a:ext cx="2269256" cy="1361554"/>
      </dsp:txXfrm>
    </dsp:sp>
    <dsp:sp modelId="{9CC3FE66-C604-44B9-9B50-FFB4E40C94DD}">
      <dsp:nvSpPr>
        <dsp:cNvPr id="0" name=""/>
        <dsp:cNvSpPr/>
      </dsp:nvSpPr>
      <dsp:spPr>
        <a:xfrm>
          <a:off x="5438254" y="1589982"/>
          <a:ext cx="2269256" cy="1361554"/>
        </a:xfrm>
        <a:prstGeom prst="rect">
          <a:avLst/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Federal Direct Student Loans (Direct Loans)</a:t>
          </a:r>
          <a:endParaRPr lang="en-US" sz="18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38254" y="1589982"/>
        <a:ext cx="2269256" cy="1361554"/>
      </dsp:txXfrm>
    </dsp:sp>
    <dsp:sp modelId="{5927B7F6-1A6B-4BE6-9A00-80A8F3451E16}">
      <dsp:nvSpPr>
        <dsp:cNvPr id="0" name=""/>
        <dsp:cNvSpPr/>
      </dsp:nvSpPr>
      <dsp:spPr>
        <a:xfrm>
          <a:off x="2942071" y="3178462"/>
          <a:ext cx="2269256" cy="1361554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>
              <a:latin typeface="Arial" panose="020B0604020202020204" pitchFamily="34" charset="0"/>
              <a:cs typeface="Arial" panose="020B0604020202020204" pitchFamily="34" charset="0"/>
            </a:rPr>
            <a:t>Federal PLUS Loans</a:t>
          </a:r>
        </a:p>
      </dsp:txBody>
      <dsp:txXfrm>
        <a:off x="2942071" y="3178462"/>
        <a:ext cx="2269256" cy="136155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99B944-4D8F-42CE-89E3-403427862269}">
      <dsp:nvSpPr>
        <dsp:cNvPr id="0" name=""/>
        <dsp:cNvSpPr/>
      </dsp:nvSpPr>
      <dsp:spPr>
        <a:xfrm>
          <a:off x="0" y="413460"/>
          <a:ext cx="86106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0FE7C7-5477-4BEF-9F11-BDB6731053F7}">
      <dsp:nvSpPr>
        <dsp:cNvPr id="0" name=""/>
        <dsp:cNvSpPr/>
      </dsp:nvSpPr>
      <dsp:spPr>
        <a:xfrm>
          <a:off x="430530" y="59220"/>
          <a:ext cx="7772418" cy="708480"/>
        </a:xfrm>
        <a:prstGeom prst="roundRect">
          <a:avLst/>
        </a:prstGeom>
        <a:solidFill>
          <a:srgbClr val="90026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Award aid on the basis of both merit and need</a:t>
          </a:r>
        </a:p>
      </dsp:txBody>
      <dsp:txXfrm>
        <a:off x="465115" y="93805"/>
        <a:ext cx="7703248" cy="639310"/>
      </dsp:txXfrm>
    </dsp:sp>
    <dsp:sp modelId="{4D3EE73A-68BC-42AB-B251-8A5A02D4F627}">
      <dsp:nvSpPr>
        <dsp:cNvPr id="0" name=""/>
        <dsp:cNvSpPr/>
      </dsp:nvSpPr>
      <dsp:spPr>
        <a:xfrm>
          <a:off x="0" y="1502100"/>
          <a:ext cx="86106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23BC3B-C491-4ABF-B2C6-22075572E781}">
      <dsp:nvSpPr>
        <dsp:cNvPr id="0" name=""/>
        <dsp:cNvSpPr/>
      </dsp:nvSpPr>
      <dsp:spPr>
        <a:xfrm>
          <a:off x="430530" y="1147860"/>
          <a:ext cx="7772418" cy="708480"/>
        </a:xfrm>
        <a:prstGeom prst="roundRect">
          <a:avLst/>
        </a:prstGeom>
        <a:solidFill>
          <a:srgbClr val="90026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Aid may be gift aid or self-help aid</a:t>
          </a:r>
        </a:p>
      </dsp:txBody>
      <dsp:txXfrm>
        <a:off x="465115" y="1182445"/>
        <a:ext cx="7703248" cy="639310"/>
      </dsp:txXfrm>
    </dsp:sp>
    <dsp:sp modelId="{EA3F7FBD-8ACA-4128-A928-7274DE21FB79}">
      <dsp:nvSpPr>
        <dsp:cNvPr id="0" name=""/>
        <dsp:cNvSpPr/>
      </dsp:nvSpPr>
      <dsp:spPr>
        <a:xfrm>
          <a:off x="0" y="2590740"/>
          <a:ext cx="86106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0A60C1-93ED-47F7-B4BD-B0D65B8AAC27}">
      <dsp:nvSpPr>
        <dsp:cNvPr id="0" name=""/>
        <dsp:cNvSpPr/>
      </dsp:nvSpPr>
      <dsp:spPr>
        <a:xfrm>
          <a:off x="430530" y="2236500"/>
          <a:ext cx="7772418" cy="708480"/>
        </a:xfrm>
        <a:prstGeom prst="roundRect">
          <a:avLst/>
        </a:prstGeom>
        <a:solidFill>
          <a:srgbClr val="90026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Use information from the FAFSA and/or institutional applications</a:t>
          </a:r>
        </a:p>
      </dsp:txBody>
      <dsp:txXfrm>
        <a:off x="465115" y="2271085"/>
        <a:ext cx="7703248" cy="639310"/>
      </dsp:txXfrm>
    </dsp:sp>
    <dsp:sp modelId="{41F457A7-B02D-463E-B929-EB8BE70C64ED}">
      <dsp:nvSpPr>
        <dsp:cNvPr id="0" name=""/>
        <dsp:cNvSpPr/>
      </dsp:nvSpPr>
      <dsp:spPr>
        <a:xfrm>
          <a:off x="0" y="3679379"/>
          <a:ext cx="86106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B6BC7F-D9DE-4ED7-9048-E31A76AF7358}">
      <dsp:nvSpPr>
        <dsp:cNvPr id="0" name=""/>
        <dsp:cNvSpPr/>
      </dsp:nvSpPr>
      <dsp:spPr>
        <a:xfrm>
          <a:off x="430530" y="3325140"/>
          <a:ext cx="7772418" cy="708480"/>
        </a:xfrm>
        <a:prstGeom prst="roundRect">
          <a:avLst/>
        </a:prstGeom>
        <a:solidFill>
          <a:srgbClr val="90026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Deadlines and application requirements vary by </a:t>
          </a:r>
          <a:b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institution</a:t>
          </a:r>
        </a:p>
      </dsp:txBody>
      <dsp:txXfrm>
        <a:off x="465115" y="3359725"/>
        <a:ext cx="7703248" cy="63931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DBB7A1-94BB-4CB2-A0E5-E64E0DE1D074}">
      <dsp:nvSpPr>
        <dsp:cNvPr id="0" name=""/>
        <dsp:cNvSpPr/>
      </dsp:nvSpPr>
      <dsp:spPr>
        <a:xfrm>
          <a:off x="0" y="543261"/>
          <a:ext cx="861060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BF9578-761B-4DF2-AF24-B14ECC4BF20B}">
      <dsp:nvSpPr>
        <dsp:cNvPr id="0" name=""/>
        <dsp:cNvSpPr/>
      </dsp:nvSpPr>
      <dsp:spPr>
        <a:xfrm>
          <a:off x="430530" y="41421"/>
          <a:ext cx="7772418" cy="1003680"/>
        </a:xfrm>
        <a:prstGeom prst="roundRect">
          <a:avLst/>
        </a:prstGeom>
        <a:solidFill>
          <a:srgbClr val="1B418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Foundations, businesses, churches, civic, and charitable organizations</a:t>
          </a:r>
        </a:p>
      </dsp:txBody>
      <dsp:txXfrm>
        <a:off x="479526" y="90417"/>
        <a:ext cx="7674426" cy="905688"/>
      </dsp:txXfrm>
    </dsp:sp>
    <dsp:sp modelId="{E8F38A3F-CBE3-473C-84A5-953BEABFC1C6}">
      <dsp:nvSpPr>
        <dsp:cNvPr id="0" name=""/>
        <dsp:cNvSpPr/>
      </dsp:nvSpPr>
      <dsp:spPr>
        <a:xfrm>
          <a:off x="0" y="2085501"/>
          <a:ext cx="861060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1398EB-5674-43A2-B85A-C15B3A897C11}">
      <dsp:nvSpPr>
        <dsp:cNvPr id="0" name=""/>
        <dsp:cNvSpPr/>
      </dsp:nvSpPr>
      <dsp:spPr>
        <a:xfrm>
          <a:off x="430530" y="1583661"/>
          <a:ext cx="7772418" cy="1003680"/>
        </a:xfrm>
        <a:prstGeom prst="roundRect">
          <a:avLst/>
        </a:prstGeom>
        <a:solidFill>
          <a:srgbClr val="1B418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Deadlines and applications procedures vary</a:t>
          </a:r>
        </a:p>
      </dsp:txBody>
      <dsp:txXfrm>
        <a:off x="479526" y="1632657"/>
        <a:ext cx="7674426" cy="905688"/>
      </dsp:txXfrm>
    </dsp:sp>
    <dsp:sp modelId="{4D806934-682E-475D-AD26-41467F256281}">
      <dsp:nvSpPr>
        <dsp:cNvPr id="0" name=""/>
        <dsp:cNvSpPr/>
      </dsp:nvSpPr>
      <dsp:spPr>
        <a:xfrm>
          <a:off x="0" y="3627741"/>
          <a:ext cx="861060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F19194-6187-4C6F-BA65-E0AA07B13BAC}">
      <dsp:nvSpPr>
        <dsp:cNvPr id="0" name=""/>
        <dsp:cNvSpPr/>
      </dsp:nvSpPr>
      <dsp:spPr>
        <a:xfrm>
          <a:off x="430530" y="3125901"/>
          <a:ext cx="7772418" cy="1003680"/>
        </a:xfrm>
        <a:prstGeom prst="roundRect">
          <a:avLst/>
        </a:prstGeom>
        <a:solidFill>
          <a:srgbClr val="1B418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Begin researching private sources early</a:t>
          </a:r>
        </a:p>
      </dsp:txBody>
      <dsp:txXfrm>
        <a:off x="479526" y="3174897"/>
        <a:ext cx="7674426" cy="9056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2560" y="9009459"/>
            <a:ext cx="6990080" cy="480060"/>
          </a:xfrm>
          <a:prstGeom prst="rect">
            <a:avLst/>
          </a:prstGeom>
        </p:spPr>
      </p:pic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30386" y="9201150"/>
            <a:ext cx="7022254" cy="2526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7766" tIns="48882" rIns="97766" bIns="48882">
            <a:spAutoFit/>
          </a:bodyPr>
          <a:lstStyle/>
          <a:p>
            <a:pPr defTabSz="976971" eaLnBrk="0" hangingPunct="0">
              <a:spcBef>
                <a:spcPct val="50000"/>
              </a:spcBef>
              <a:defRPr/>
            </a:pPr>
            <a:r>
              <a:rPr lang="en-US" sz="1000" dirty="0">
                <a:solidFill>
                  <a:schemeClr val="bg1"/>
                </a:solidFill>
              </a:rPr>
              <a:t>© 2018 NASFAA                                                                                       </a:t>
            </a:r>
            <a:fld id="{5A4E40A0-19A0-4F29-A9C5-577C813A7B7F}" type="slidenum">
              <a:rPr lang="en-US" sz="1000">
                <a:solidFill>
                  <a:schemeClr val="bg1"/>
                </a:solidFill>
              </a:rPr>
              <a:pPr defTabSz="976971" eaLnBrk="0" hangingPunct="0">
                <a:spcBef>
                  <a:spcPct val="50000"/>
                </a:spcBef>
                <a:defRPr/>
              </a:pPr>
              <a:t>‹#›</a:t>
            </a:fld>
            <a:r>
              <a:rPr lang="en-US" sz="1000" dirty="0">
                <a:solidFill>
                  <a:schemeClr val="bg1"/>
                </a:solidFill>
              </a:rPr>
              <a:t>                                                                        What You Need to Know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" y="301705"/>
            <a:ext cx="7315200" cy="39004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7766" tIns="48882" rIns="97766" bIns="48882">
            <a:spAutoFit/>
          </a:bodyPr>
          <a:lstStyle/>
          <a:p>
            <a:pPr algn="ctr" defTabSz="976971" eaLnBrk="0" hangingPunct="0">
              <a:defRPr/>
            </a:pPr>
            <a:r>
              <a:rPr lang="en-US" b="1" dirty="0">
                <a:solidFill>
                  <a:srgbClr val="005B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You Need to Know About Financial Aid</a:t>
            </a:r>
          </a:p>
        </p:txBody>
      </p:sp>
      <p:pic>
        <p:nvPicPr>
          <p:cNvPr id="10" name="Picture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60" y="5920740"/>
            <a:ext cx="6990080" cy="480060"/>
          </a:xfrm>
          <a:prstGeom prst="rect">
            <a:avLst/>
          </a:prstGeom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62561" y="6135563"/>
            <a:ext cx="6990079" cy="2582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103348" tIns="51673" rIns="103348" bIns="51673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032756" eaLnBrk="0" hangingPunct="0">
              <a:spcBef>
                <a:spcPct val="50000"/>
              </a:spcBef>
              <a:defRPr/>
            </a:pPr>
            <a:r>
              <a:rPr lang="en-US" sz="1000" dirty="0">
                <a:solidFill>
                  <a:schemeClr val="bg1"/>
                </a:solidFill>
              </a:rPr>
              <a:t>What You Need to Know                                                                        </a:t>
            </a:r>
            <a:fld id="{5A4E40A0-19A0-4F29-A9C5-577C813A7B7F}" type="slidenum">
              <a:rPr lang="en-US" sz="1000">
                <a:solidFill>
                  <a:schemeClr val="bg1"/>
                </a:solidFill>
              </a:rPr>
              <a:pPr defTabSz="1032756" eaLnBrk="0" hangingPunct="0">
                <a:spcBef>
                  <a:spcPct val="50000"/>
                </a:spcBef>
                <a:defRPr/>
              </a:pPr>
              <a:t>‹#›</a:t>
            </a:fld>
            <a:r>
              <a:rPr lang="en-US" sz="1000" dirty="0">
                <a:solidFill>
                  <a:schemeClr val="bg1"/>
                </a:solidFill>
              </a:rPr>
              <a:t>                                                                                      © 2018 NASFAA</a:t>
            </a:r>
          </a:p>
        </p:txBody>
      </p:sp>
    </p:spTree>
    <p:extLst>
      <p:ext uri="{BB962C8B-B14F-4D97-AF65-F5344CB8AC3E}">
        <p14:creationId xmlns:p14="http://schemas.microsoft.com/office/powerpoint/2010/main" val="11492097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8B9A4EA-07C7-4A62-8053-FD0A2A4690A2}" type="datetimeFigureOut">
              <a:rPr lang="en-US" smtClean="0"/>
              <a:t>10/17/2018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D5A7F8C3-B5D2-4565-BB39-641E547D4F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447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FDEBE571-D673-48C8-8A68-3EF44DB84E6C}" type="slidenum">
              <a:rPr lang="en-US" smtClean="0"/>
              <a:pPr defTabSz="965547"/>
              <a:t>1</a:t>
            </a:fld>
            <a:endParaRPr lang="en-US" dirty="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0674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541D4124-FFB0-4186-B8F0-DF6C784D1086}" type="slidenum">
              <a:rPr lang="en-US" smtClean="0"/>
              <a:pPr defTabSz="965547"/>
              <a:t>19</a:t>
            </a:fld>
            <a:endParaRPr lang="en-US" dirty="0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6705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7F24611B-E88E-43C3-B3A9-16ADB40B3606}" type="slidenum">
              <a:rPr lang="en-US" smtClean="0"/>
              <a:pPr defTabSz="965547"/>
              <a:t>20</a:t>
            </a:fld>
            <a:endParaRPr lang="en-US" dirty="0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2667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7F24611B-E88E-43C3-B3A9-16ADB40B3606}" type="slidenum">
              <a:rPr lang="en-US" smtClean="0"/>
              <a:pPr defTabSz="965547"/>
              <a:t>21</a:t>
            </a:fld>
            <a:endParaRPr lang="en-US" dirty="0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9834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878036FA-F945-4F03-9DA4-50F6603CFA53}" type="slidenum">
              <a:rPr lang="en-US" smtClean="0"/>
              <a:pPr defTabSz="965547"/>
              <a:t>22</a:t>
            </a:fld>
            <a:endParaRPr lang="en-US" dirty="0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3833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CCC6CFD0-DC60-458C-AE52-4B994E19B42C}" type="slidenum">
              <a:rPr lang="en-US" smtClean="0"/>
              <a:pPr defTabSz="965547"/>
              <a:t>23</a:t>
            </a:fld>
            <a:endParaRPr lang="en-US" dirty="0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6841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6D7513F9-FAAA-47AA-B2AA-B7B894537E83}" type="slidenum">
              <a:rPr lang="en-US" smtClean="0"/>
              <a:pPr defTabSz="965547"/>
              <a:t>25</a:t>
            </a:fld>
            <a:endParaRPr lang="en-US" dirty="0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409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75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675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CB7267D1-8EBD-4AF6-AD7D-68626F573C6F}" type="slidenum">
              <a:rPr lang="en-US" smtClean="0"/>
              <a:pPr defTabSz="965547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566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CCC6CFD0-DC60-458C-AE52-4B994E19B42C}" type="slidenum">
              <a:rPr lang="en-US" smtClean="0"/>
              <a:pPr defTabSz="965547"/>
              <a:t>27</a:t>
            </a:fld>
            <a:endParaRPr lang="en-US" dirty="0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2233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CCC6CFD0-DC60-458C-AE52-4B994E19B42C}" type="slidenum">
              <a:rPr lang="en-US" smtClean="0"/>
              <a:pPr defTabSz="965547"/>
              <a:t>28</a:t>
            </a:fld>
            <a:endParaRPr lang="en-US" dirty="0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8709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696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77DE51A1-F46D-4CC5-B68C-1DF1E373D830}" type="slidenum">
              <a:rPr lang="en-US" smtClean="0"/>
              <a:pPr defTabSz="965547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5464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8A85F2B9-2469-4CE0-8E58-DFD2E4B24016}" type="slidenum">
              <a:rPr lang="en-US" smtClean="0"/>
              <a:pPr defTabSz="965547"/>
              <a:t>2</a:t>
            </a:fld>
            <a:endParaRPr lang="en-US" dirty="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630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821CF2FE-FD55-4EEC-9023-A5156ABE4C1F}" type="slidenum">
              <a:rPr lang="en-US" smtClean="0"/>
              <a:pPr defTabSz="965547"/>
              <a:t>35</a:t>
            </a:fld>
            <a:endParaRPr lang="en-US" dirty="0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7189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1E4AE438-BCFE-4764-B098-FBBFA759AB67}" type="slidenum">
              <a:rPr lang="en-US" smtClean="0"/>
              <a:pPr defTabSz="965547"/>
              <a:t>36</a:t>
            </a:fld>
            <a:endParaRPr lang="en-US" dirty="0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6340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159798F6-1026-48A0-917D-8EC2D58D2643}" type="slidenum">
              <a:rPr lang="en-US" smtClean="0"/>
              <a:pPr defTabSz="965547"/>
              <a:t>37</a:t>
            </a:fld>
            <a:endParaRPr lang="en-US" dirty="0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695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BFD145FB-0545-4855-A968-B16B26A83A3E}" type="slidenum">
              <a:rPr lang="en-US" smtClean="0"/>
              <a:pPr defTabSz="965547"/>
              <a:t>38</a:t>
            </a:fld>
            <a:endParaRPr lang="en-US" dirty="0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9239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59F7DB87-13D1-4C33-B263-04655F864FF9}" type="slidenum">
              <a:rPr lang="en-US" smtClean="0"/>
              <a:pPr defTabSz="965547"/>
              <a:t>41</a:t>
            </a:fld>
            <a:endParaRPr lang="en-US" dirty="0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7031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7E584059-081E-41D0-AFB4-EB5D98E24342}" type="slidenum">
              <a:rPr lang="en-US" smtClean="0"/>
              <a:pPr defTabSz="965547"/>
              <a:t>42</a:t>
            </a:fld>
            <a:endParaRPr lang="en-US" dirty="0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5338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806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880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F6C4742A-79D8-4429-9E77-9C31B37638CE}" type="slidenum">
              <a:rPr lang="en-US" smtClean="0"/>
              <a:pPr defTabSz="965547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7898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12DEE39B-F2E8-48E6-AE51-21D491C32E14}" type="slidenum">
              <a:rPr lang="en-US" smtClean="0"/>
              <a:pPr defTabSz="965547"/>
              <a:t>44</a:t>
            </a:fld>
            <a:endParaRPr lang="en-US" dirty="0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644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0E107901-3AB9-48B7-82D3-B083BF2321A7}" type="slidenum">
              <a:rPr lang="en-US" smtClean="0"/>
              <a:pPr defTabSz="965547"/>
              <a:t>45</a:t>
            </a:fld>
            <a:endParaRPr lang="en-US" dirty="0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52864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57C5BEE8-4CF6-4DCD-88A4-22DFF83971C9}" type="slidenum">
              <a:rPr lang="en-US" smtClean="0"/>
              <a:pPr defTabSz="965547"/>
              <a:t>50</a:t>
            </a:fld>
            <a:endParaRPr lang="en-US" dirty="0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44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BD271A48-0907-4B9A-9683-94634E7A37DB}" type="slidenum">
              <a:rPr lang="en-US" smtClean="0"/>
              <a:pPr defTabSz="965547"/>
              <a:t>3</a:t>
            </a:fld>
            <a:endParaRPr lang="en-US" dirty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04793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EE228228-AC28-4E68-A247-8929559E1C66}" type="slidenum">
              <a:rPr lang="en-US" smtClean="0"/>
              <a:pPr defTabSz="965547"/>
              <a:t>51</a:t>
            </a:fld>
            <a:endParaRPr lang="en-US" dirty="0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19013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72D787B6-59E9-44BB-838C-D9598D69AC4A}" type="slidenum">
              <a:rPr lang="en-US" smtClean="0"/>
              <a:pPr defTabSz="965547"/>
              <a:t>53</a:t>
            </a:fld>
            <a:endParaRPr lang="en-US" dirty="0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2700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8F0AC-41F5-4738-9696-FCFD8750ED3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2898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8F0AC-41F5-4738-9696-FCFD8750ED3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416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8F0AC-41F5-4738-9696-FCFD8750ED3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1785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7EE7D3F6-36E4-42CD-87C2-DDB3181D1136}" type="slidenum">
              <a:rPr lang="en-US" smtClean="0"/>
              <a:pPr defTabSz="965547"/>
              <a:t>7</a:t>
            </a:fld>
            <a:endParaRPr lang="en-US" dirty="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3269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E2C2C794-09DB-4635-850F-C1C8EA25A36E}" type="slidenum">
              <a:rPr lang="en-US" smtClean="0"/>
              <a:pPr defTabSz="965547"/>
              <a:t>14</a:t>
            </a:fld>
            <a:endParaRPr lang="en-US" dirty="0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2791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541D4124-FFB0-4186-B8F0-DF6C784D1086}" type="slidenum">
              <a:rPr lang="en-US" smtClean="0"/>
              <a:pPr defTabSz="965547"/>
              <a:t>16</a:t>
            </a:fld>
            <a:endParaRPr lang="en-US" dirty="0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151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31C2D3-93D5-4BE3-BBB5-D14F08BDEAA6}" type="datetimeFigureOut">
              <a:rPr lang="en-US" smtClean="0"/>
              <a:t>10/17/2018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960964-6D03-4619-B67A-C2298E61E7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960779"/>
      </p:ext>
    </p:extLst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31C2D3-93D5-4BE3-BBB5-D14F08BDEAA6}" type="datetimeFigureOut">
              <a:rPr lang="en-US" smtClean="0"/>
              <a:t>10/17/2018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960964-6D03-4619-B67A-C2298E61E7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443114"/>
      </p:ext>
    </p:extLst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31C2D3-93D5-4BE3-BBB5-D14F08BDEAA6}" type="datetimeFigureOut">
              <a:rPr lang="en-US" smtClean="0"/>
              <a:t>10/17/2018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960964-6D03-4619-B67A-C2298E61E7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369806"/>
      </p:ext>
    </p:extLst>
  </p:cSld>
  <p:clrMapOvr>
    <a:masterClrMapping/>
  </p:clrMapOvr>
  <p:transition spd="slow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31C2D3-93D5-4BE3-BBB5-D14F08BDEAA6}" type="datetimeFigureOut">
              <a:rPr lang="en-US" smtClean="0"/>
              <a:t>10/17/2018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960964-6D03-4619-B67A-C2298E61E7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796592"/>
      </p:ext>
    </p:extLst>
  </p:cSld>
  <p:clrMapOvr>
    <a:masterClrMapping/>
  </p:clrMapOvr>
  <p:transition spd="slow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8"/>
          <p:cNvSpPr txBox="1">
            <a:spLocks noChangeArrowheads="1"/>
          </p:cNvSpPr>
          <p:nvPr userDrawn="1"/>
        </p:nvSpPr>
        <p:spPr bwMode="auto">
          <a:xfrm>
            <a:off x="381000" y="76200"/>
            <a:ext cx="8382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005B99"/>
                </a:solidFill>
              </a:rPr>
              <a:t>National Association of Student </a:t>
            </a:r>
            <a:br>
              <a:rPr lang="en-US" sz="2800" b="1" dirty="0">
                <a:solidFill>
                  <a:srgbClr val="005B99"/>
                </a:solidFill>
              </a:rPr>
            </a:br>
            <a:r>
              <a:rPr lang="en-US" sz="2800" b="1" dirty="0">
                <a:solidFill>
                  <a:srgbClr val="005B99"/>
                </a:solidFill>
              </a:rPr>
              <a:t>Financial Aid Administrators Presents …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676400"/>
            <a:ext cx="7772400" cy="3352800"/>
          </a:xfrm>
        </p:spPr>
        <p:txBody>
          <a:bodyPr/>
          <a:lstStyle>
            <a:lvl1pPr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2184728"/>
      </p:ext>
    </p:extLst>
  </p:cSld>
  <p:clrMapOvr>
    <a:masterClrMapping/>
  </p:clrMapOvr>
  <p:transition spd="slow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458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447800"/>
            <a:ext cx="41529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447800"/>
            <a:ext cx="41529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1466725"/>
      </p:ext>
    </p:extLst>
  </p:cSld>
  <p:clrMapOvr>
    <a:masterClrMapping/>
  </p:clrMapOvr>
  <p:transition spd="slow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005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044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4572000"/>
          </a:xfrm>
        </p:spPr>
        <p:txBody>
          <a:bodyPr/>
          <a:lstStyle>
            <a:lvl1pPr>
              <a:buClr>
                <a:srgbClr val="005B99"/>
              </a:buClr>
              <a:defRPr/>
            </a:lvl1pPr>
            <a:lvl2pPr>
              <a:buClr>
                <a:srgbClr val="005B99"/>
              </a:buClr>
              <a:defRPr/>
            </a:lvl2pPr>
            <a:lvl3pPr>
              <a:buClr>
                <a:srgbClr val="005B99"/>
              </a:buClr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lnSpc>
                <a:spcPct val="90000"/>
              </a:lnSpc>
              <a:defRPr sz="3600">
                <a:solidFill>
                  <a:srgbClr val="005B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9067800" y="5867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843877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66516143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31C2D3-93D5-4BE3-BBB5-D14F08BDEAA6}" type="datetimeFigureOut">
              <a:rPr lang="en-US" smtClean="0"/>
              <a:t>10/17/2018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960964-6D03-4619-B67A-C2298E61E7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24725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716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3716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31C2D3-93D5-4BE3-BBB5-D14F08BDEAA6}" type="datetimeFigureOut">
              <a:rPr lang="en-US" smtClean="0"/>
              <a:t>10/17/2018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960964-6D03-4619-B67A-C2298E61E7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74705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31C2D3-93D5-4BE3-BBB5-D14F08BDEAA6}" type="datetimeFigureOut">
              <a:rPr lang="en-US" smtClean="0"/>
              <a:t>10/17/2018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960964-6D03-4619-B67A-C2298E61E7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418246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31C2D3-93D5-4BE3-BBB5-D14F08BDEAA6}" type="datetimeFigureOut">
              <a:rPr lang="en-US" smtClean="0"/>
              <a:t>10/17/2018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960964-6D03-4619-B67A-C2298E61E7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256070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31C2D3-93D5-4BE3-BBB5-D14F08BDEAA6}" type="datetimeFigureOut">
              <a:rPr lang="en-US" smtClean="0"/>
              <a:t>10/17/2018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960964-6D03-4619-B67A-C2298E61E7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050863"/>
      </p:ext>
    </p:extLst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31C2D3-93D5-4BE3-BBB5-D14F08BDEAA6}" type="datetimeFigureOut">
              <a:rPr lang="en-US" smtClean="0"/>
              <a:t>10/17/2018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960964-6D03-4619-B67A-C2298E61E7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313171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39B7D3C-C1BE-418A-8BDF-F41A62C7C285}"/>
              </a:ext>
            </a:extLst>
          </p:cNvPr>
          <p:cNvSpPr/>
          <p:nvPr userDrawn="1"/>
        </p:nvSpPr>
        <p:spPr bwMode="auto">
          <a:xfrm>
            <a:off x="0" y="6705600"/>
            <a:ext cx="9144000" cy="182880"/>
          </a:xfrm>
          <a:prstGeom prst="rect">
            <a:avLst/>
          </a:prstGeom>
          <a:solidFill>
            <a:srgbClr val="005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295400"/>
            <a:ext cx="8839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6705600"/>
            <a:ext cx="914400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3426B4DC-8A4D-41F6-B433-87F84CB5F4F9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129497"/>
            <a:ext cx="1766886" cy="433387"/>
          </a:xfrm>
          <a:prstGeom prst="rect">
            <a:avLst/>
          </a:prstGeom>
        </p:spPr>
      </p:pic>
      <p:sp>
        <p:nvSpPr>
          <p:cNvPr id="15" name="Rectangle 70">
            <a:extLst>
              <a:ext uri="{FF2B5EF4-FFF2-40B4-BE49-F238E27FC236}">
                <a16:creationId xmlns:a16="http://schemas.microsoft.com/office/drawing/2014/main" id="{D29F7C9B-CF1C-4EE6-9575-0B446D5FFE8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715000" y="6400800"/>
            <a:ext cx="3429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000000"/>
                </a:solidFill>
                <a:latin typeface="Arial" charset="0"/>
                <a:cs typeface="Arial" charset="0"/>
              </a:rPr>
              <a:t>© 2018 NASFAA   Slide </a:t>
            </a:r>
            <a:fld id="{3E8EC1CB-C9E7-4076-8034-5D4E4E9EDADC}" type="slidenum">
              <a:rPr lang="en-US" sz="1400" smtClean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‹#›</a:t>
            </a:fld>
            <a:r>
              <a:rPr lang="en-US" sz="14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532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2" r:id="rId14"/>
    <p:sldLayoutId id="2147483664" r:id="rId15"/>
  </p:sldLayoutIdLst>
  <p:transition spd="slow">
    <p:wipe dir="r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005B99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04863" indent="-347663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98563" indent="-284163" algn="l" defTabSz="914400" rtl="0" eaLnBrk="1" latinLnBrk="0" hangingPunct="1">
        <a:spcBef>
          <a:spcPct val="20000"/>
        </a:spcBef>
        <a:buSzPct val="80000"/>
        <a:buFont typeface="Wingdings" panose="05000000000000000000" pitchFamily="2" charset="2"/>
        <a:buChar char="Ø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3.png"/><Relationship Id="rId3" Type="http://schemas.openxmlformats.org/officeDocument/2006/relationships/diagramLayout" Target="../diagrams/layout11.xml"/><Relationship Id="rId7" Type="http://schemas.openxmlformats.org/officeDocument/2006/relationships/image" Target="../media/image9.png"/><Relationship Id="rId12" Type="http://schemas.microsoft.com/office/2007/relationships/hdphoto" Target="../media/hdphoto2.wdp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11" Type="http://schemas.openxmlformats.org/officeDocument/2006/relationships/image" Target="../media/image12.png"/><Relationship Id="rId5" Type="http://schemas.openxmlformats.org/officeDocument/2006/relationships/diagramColors" Target="../diagrams/colors11.xml"/><Relationship Id="rId10" Type="http://schemas.microsoft.com/office/2007/relationships/hdphoto" Target="../media/hdphoto1.wdp"/><Relationship Id="rId4" Type="http://schemas.openxmlformats.org/officeDocument/2006/relationships/diagramQuickStyle" Target="../diagrams/quickStyle11.xml"/><Relationship Id="rId9" Type="http://schemas.openxmlformats.org/officeDocument/2006/relationships/image" Target="../media/image11.png"/><Relationship Id="rId14" Type="http://schemas.openxmlformats.org/officeDocument/2006/relationships/image" Target="../media/image14.sv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fsaid.ed.gov/npas/index.htm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Relationship Id="rId9" Type="http://schemas.openxmlformats.org/officeDocument/2006/relationships/image" Target="../media/image3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://www.fafsa.gov/" TargetMode="External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6" name="Rectangle 22"/>
          <p:cNvSpPr>
            <a:spLocks noChangeArrowheads="1"/>
          </p:cNvSpPr>
          <p:nvPr/>
        </p:nvSpPr>
        <p:spPr bwMode="auto">
          <a:xfrm>
            <a:off x="762000" y="14478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30000"/>
              </a:spcBef>
              <a:defRPr/>
            </a:pPr>
            <a:r>
              <a:rPr lang="en-US" sz="4800" b="1" dirty="0">
                <a:solidFill>
                  <a:srgbClr val="005B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You </a:t>
            </a:r>
            <a:br>
              <a:rPr lang="en-US" sz="4800" b="1" dirty="0">
                <a:solidFill>
                  <a:srgbClr val="005B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4800" b="1" dirty="0">
                <a:solidFill>
                  <a:srgbClr val="005B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Need to Know </a:t>
            </a:r>
            <a:br>
              <a:rPr lang="en-US" sz="4800" b="1" dirty="0">
                <a:solidFill>
                  <a:srgbClr val="005B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4800" b="1" dirty="0">
                <a:solidFill>
                  <a:srgbClr val="005B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About Financial Aid</a:t>
            </a:r>
          </a:p>
        </p:txBody>
      </p:sp>
    </p:spTree>
    <p:extLst>
      <p:ext uri="{BB962C8B-B14F-4D97-AF65-F5344CB8AC3E}">
        <p14:creationId xmlns:p14="http://schemas.microsoft.com/office/powerpoint/2010/main" val="294594544"/>
      </p:ext>
    </p:extLst>
  </p:cSld>
  <p:clrMapOvr>
    <a:masterClrMapping/>
  </p:clrMapOvr>
  <p:transition spd="slow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Brace 1">
            <a:extLst>
              <a:ext uri="{FF2B5EF4-FFF2-40B4-BE49-F238E27FC236}">
                <a16:creationId xmlns:a16="http://schemas.microsoft.com/office/drawing/2014/main" id="{56618372-FFB9-4F47-96B3-7E0DBEE2446F}"/>
              </a:ext>
            </a:extLst>
          </p:cNvPr>
          <p:cNvSpPr>
            <a:spLocks/>
          </p:cNvSpPr>
          <p:nvPr/>
        </p:nvSpPr>
        <p:spPr bwMode="auto">
          <a:xfrm>
            <a:off x="6743700" y="2697777"/>
            <a:ext cx="685800" cy="1755648"/>
          </a:xfrm>
          <a:prstGeom prst="rightBrace">
            <a:avLst>
              <a:gd name="adj1" fmla="val 8336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E5704A-948E-4FC3-BF40-A46DA9276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Grants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1441179-1F6A-4797-9264-08B5453F48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0606369"/>
              </p:ext>
            </p:extLst>
          </p:nvPr>
        </p:nvGraphicFramePr>
        <p:xfrm>
          <a:off x="1028700" y="1143000"/>
          <a:ext cx="70866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ight Brace 1">
            <a:extLst>
              <a:ext uri="{FF2B5EF4-FFF2-40B4-BE49-F238E27FC236}">
                <a16:creationId xmlns:a16="http://schemas.microsoft.com/office/drawing/2014/main" id="{5F781D37-6C01-4441-8E10-F692C26D8D2B}"/>
              </a:ext>
            </a:extLst>
          </p:cNvPr>
          <p:cNvSpPr>
            <a:spLocks/>
          </p:cNvSpPr>
          <p:nvPr/>
        </p:nvSpPr>
        <p:spPr bwMode="auto">
          <a:xfrm flipH="1">
            <a:off x="1524000" y="2697777"/>
            <a:ext cx="685800" cy="1752600"/>
          </a:xfrm>
          <a:prstGeom prst="rightBrace">
            <a:avLst>
              <a:gd name="adj1" fmla="val 8336"/>
              <a:gd name="adj2" fmla="val 4954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60E8B5-3A15-4ACB-99FA-802EF2164844}"/>
              </a:ext>
            </a:extLst>
          </p:cNvPr>
          <p:cNvSpPr txBox="1"/>
          <p:nvPr/>
        </p:nvSpPr>
        <p:spPr>
          <a:xfrm>
            <a:off x="7372350" y="3343244"/>
            <a:ext cx="1485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Gift Aid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94B3F4-D3DC-4C35-AE92-EB070FB38FAA}"/>
              </a:ext>
            </a:extLst>
          </p:cNvPr>
          <p:cNvSpPr txBox="1"/>
          <p:nvPr/>
        </p:nvSpPr>
        <p:spPr>
          <a:xfrm>
            <a:off x="100445" y="3089701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Self-Help Aid</a:t>
            </a:r>
          </a:p>
        </p:txBody>
      </p:sp>
    </p:spTree>
    <p:extLst>
      <p:ext uri="{BB962C8B-B14F-4D97-AF65-F5344CB8AC3E}">
        <p14:creationId xmlns:p14="http://schemas.microsoft.com/office/powerpoint/2010/main" val="1759598083"/>
      </p:ext>
    </p:extLst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Brace 1">
            <a:extLst>
              <a:ext uri="{FF2B5EF4-FFF2-40B4-BE49-F238E27FC236}">
                <a16:creationId xmlns:a16="http://schemas.microsoft.com/office/drawing/2014/main" id="{56618372-FFB9-4F47-96B3-7E0DBEE2446F}"/>
              </a:ext>
            </a:extLst>
          </p:cNvPr>
          <p:cNvSpPr>
            <a:spLocks/>
          </p:cNvSpPr>
          <p:nvPr/>
        </p:nvSpPr>
        <p:spPr bwMode="auto">
          <a:xfrm>
            <a:off x="6743700" y="2697777"/>
            <a:ext cx="685800" cy="1755648"/>
          </a:xfrm>
          <a:prstGeom prst="rightBrace">
            <a:avLst>
              <a:gd name="adj1" fmla="val 8336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" name="Right Brace 1">
            <a:extLst>
              <a:ext uri="{FF2B5EF4-FFF2-40B4-BE49-F238E27FC236}">
                <a16:creationId xmlns:a16="http://schemas.microsoft.com/office/drawing/2014/main" id="{5F781D37-6C01-4441-8E10-F692C26D8D2B}"/>
              </a:ext>
            </a:extLst>
          </p:cNvPr>
          <p:cNvSpPr>
            <a:spLocks/>
          </p:cNvSpPr>
          <p:nvPr/>
        </p:nvSpPr>
        <p:spPr bwMode="auto">
          <a:xfrm flipH="1">
            <a:off x="1600200" y="2697777"/>
            <a:ext cx="685800" cy="1752600"/>
          </a:xfrm>
          <a:prstGeom prst="rightBrace">
            <a:avLst>
              <a:gd name="adj1" fmla="val 8336"/>
              <a:gd name="adj2" fmla="val 4954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E5704A-948E-4FC3-BF40-A46DA9276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Work-Study Employment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1441179-1F6A-4797-9264-08B5453F48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52951241"/>
              </p:ext>
            </p:extLst>
          </p:nvPr>
        </p:nvGraphicFramePr>
        <p:xfrm>
          <a:off x="1028700" y="1143000"/>
          <a:ext cx="70866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F60E8B5-3A15-4ACB-99FA-802EF2164844}"/>
              </a:ext>
            </a:extLst>
          </p:cNvPr>
          <p:cNvSpPr txBox="1"/>
          <p:nvPr/>
        </p:nvSpPr>
        <p:spPr>
          <a:xfrm>
            <a:off x="7372350" y="3343244"/>
            <a:ext cx="1485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Gift Aid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94B3F4-D3DC-4C35-AE92-EB070FB38FAA}"/>
              </a:ext>
            </a:extLst>
          </p:cNvPr>
          <p:cNvSpPr txBox="1"/>
          <p:nvPr/>
        </p:nvSpPr>
        <p:spPr>
          <a:xfrm>
            <a:off x="100445" y="3089701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Self-Help Aid</a:t>
            </a:r>
          </a:p>
        </p:txBody>
      </p:sp>
    </p:spTree>
    <p:extLst>
      <p:ext uri="{BB962C8B-B14F-4D97-AF65-F5344CB8AC3E}">
        <p14:creationId xmlns:p14="http://schemas.microsoft.com/office/powerpoint/2010/main" val="3377606114"/>
      </p:ext>
    </p:extLst>
  </p:cSld>
  <p:clrMapOvr>
    <a:masterClrMapping/>
  </p:clrMapOvr>
  <p:transition spd="slow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Brace 1">
            <a:extLst>
              <a:ext uri="{FF2B5EF4-FFF2-40B4-BE49-F238E27FC236}">
                <a16:creationId xmlns:a16="http://schemas.microsoft.com/office/drawing/2014/main" id="{5F781D37-6C01-4441-8E10-F692C26D8D2B}"/>
              </a:ext>
            </a:extLst>
          </p:cNvPr>
          <p:cNvSpPr>
            <a:spLocks/>
          </p:cNvSpPr>
          <p:nvPr/>
        </p:nvSpPr>
        <p:spPr bwMode="auto">
          <a:xfrm flipH="1">
            <a:off x="1600200" y="2697777"/>
            <a:ext cx="685800" cy="1752600"/>
          </a:xfrm>
          <a:prstGeom prst="rightBrace">
            <a:avLst>
              <a:gd name="adj1" fmla="val 8336"/>
              <a:gd name="adj2" fmla="val 4954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E5704A-948E-4FC3-BF40-A46DA9276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Loans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1441179-1F6A-4797-9264-08B5453F48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33102527"/>
              </p:ext>
            </p:extLst>
          </p:nvPr>
        </p:nvGraphicFramePr>
        <p:xfrm>
          <a:off x="1006929" y="1295400"/>
          <a:ext cx="70866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ight Brace 1">
            <a:extLst>
              <a:ext uri="{FF2B5EF4-FFF2-40B4-BE49-F238E27FC236}">
                <a16:creationId xmlns:a16="http://schemas.microsoft.com/office/drawing/2014/main" id="{56618372-FFB9-4F47-96B3-7E0DBEE2446F}"/>
              </a:ext>
            </a:extLst>
          </p:cNvPr>
          <p:cNvSpPr>
            <a:spLocks/>
          </p:cNvSpPr>
          <p:nvPr/>
        </p:nvSpPr>
        <p:spPr bwMode="auto">
          <a:xfrm>
            <a:off x="6781800" y="2697777"/>
            <a:ext cx="685800" cy="1755648"/>
          </a:xfrm>
          <a:prstGeom prst="rightBrace">
            <a:avLst>
              <a:gd name="adj1" fmla="val 8336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60E8B5-3A15-4ACB-99FA-802EF2164844}"/>
              </a:ext>
            </a:extLst>
          </p:cNvPr>
          <p:cNvSpPr txBox="1"/>
          <p:nvPr/>
        </p:nvSpPr>
        <p:spPr>
          <a:xfrm>
            <a:off x="7372350" y="3343244"/>
            <a:ext cx="1485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Gift Aid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94B3F4-D3DC-4C35-AE92-EB070FB38FAA}"/>
              </a:ext>
            </a:extLst>
          </p:cNvPr>
          <p:cNvSpPr txBox="1"/>
          <p:nvPr/>
        </p:nvSpPr>
        <p:spPr>
          <a:xfrm>
            <a:off x="100445" y="3089701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Self-Help Aid</a:t>
            </a:r>
          </a:p>
        </p:txBody>
      </p:sp>
    </p:spTree>
    <p:extLst>
      <p:ext uri="{BB962C8B-B14F-4D97-AF65-F5344CB8AC3E}">
        <p14:creationId xmlns:p14="http://schemas.microsoft.com/office/powerpoint/2010/main" val="130811340"/>
      </p:ext>
    </p:extLst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D6ACE746-39D5-443C-A348-D9F47A9553C5}"/>
              </a:ext>
            </a:extLst>
          </p:cNvPr>
          <p:cNvSpPr>
            <a:spLocks noChangeAspect="1"/>
          </p:cNvSpPr>
          <p:nvPr/>
        </p:nvSpPr>
        <p:spPr>
          <a:xfrm>
            <a:off x="2667000" y="1600200"/>
            <a:ext cx="4114800" cy="411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CB0993-8E78-4227-BCFE-4037E23B1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of Financial Aid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4F802F6-2AC1-458A-97D1-724FB0D5A8DD}"/>
              </a:ext>
            </a:extLst>
          </p:cNvPr>
          <p:cNvSpPr/>
          <p:nvPr/>
        </p:nvSpPr>
        <p:spPr>
          <a:xfrm>
            <a:off x="3581400" y="1143000"/>
            <a:ext cx="2286000" cy="1097280"/>
          </a:xfrm>
          <a:prstGeom prst="roundRect">
            <a:avLst/>
          </a:prstGeom>
          <a:solidFill>
            <a:srgbClr val="70AC2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Federal Government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66C2856-6045-4D2B-8A2C-BABE45A104D6}"/>
              </a:ext>
            </a:extLst>
          </p:cNvPr>
          <p:cNvSpPr/>
          <p:nvPr/>
        </p:nvSpPr>
        <p:spPr>
          <a:xfrm>
            <a:off x="5638800" y="2588623"/>
            <a:ext cx="2286000" cy="109728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States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F86BE0F-FDFD-4AD9-B5A7-83E9EB0175E5}"/>
              </a:ext>
            </a:extLst>
          </p:cNvPr>
          <p:cNvSpPr/>
          <p:nvPr/>
        </p:nvSpPr>
        <p:spPr>
          <a:xfrm>
            <a:off x="5257800" y="4343400"/>
            <a:ext cx="2286000" cy="1097280"/>
          </a:xfrm>
          <a:prstGeom prst="roundRect">
            <a:avLst/>
          </a:prstGeom>
          <a:solidFill>
            <a:srgbClr val="9002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College and Universities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5D71047-7555-47AA-ADA3-E79A7E50F23D}"/>
              </a:ext>
            </a:extLst>
          </p:cNvPr>
          <p:cNvSpPr/>
          <p:nvPr/>
        </p:nvSpPr>
        <p:spPr>
          <a:xfrm>
            <a:off x="2057400" y="4343400"/>
            <a:ext cx="2286000" cy="109728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Private Sources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0349136-4240-4CAF-ABC9-4C6829FD2E9C}"/>
              </a:ext>
            </a:extLst>
          </p:cNvPr>
          <p:cNvSpPr/>
          <p:nvPr/>
        </p:nvSpPr>
        <p:spPr>
          <a:xfrm>
            <a:off x="1524000" y="2588623"/>
            <a:ext cx="2286000" cy="109728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Employers</a:t>
            </a:r>
          </a:p>
        </p:txBody>
      </p:sp>
    </p:spTree>
    <p:extLst>
      <p:ext uri="{BB962C8B-B14F-4D97-AF65-F5344CB8AC3E}">
        <p14:creationId xmlns:p14="http://schemas.microsoft.com/office/powerpoint/2010/main" val="453199789"/>
      </p:ext>
    </p:extLst>
  </p:cSld>
  <p:clrMapOvr>
    <a:masterClrMapping/>
  </p:clrMapOvr>
  <p:transition spd="slow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Federal Government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ED2379B-3C5B-4ADE-9366-A32603B807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39205"/>
              </p:ext>
            </p:extLst>
          </p:nvPr>
        </p:nvGraphicFramePr>
        <p:xfrm>
          <a:off x="381000" y="1295400"/>
          <a:ext cx="86106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41659839"/>
      </p:ext>
    </p:extLst>
  </p:cSld>
  <p:clrMapOvr>
    <a:masterClrMapping/>
  </p:clrMapOvr>
  <p:transition spd="slow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B0993-8E78-4227-BCFE-4037E23B1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Federal Student Aid Programs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57E276D-AAE0-4CF8-8449-8D76081146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5833645"/>
              </p:ext>
            </p:extLst>
          </p:nvPr>
        </p:nvGraphicFramePr>
        <p:xfrm>
          <a:off x="381000" y="1295400"/>
          <a:ext cx="8153400" cy="4541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52429772"/>
      </p:ext>
    </p:extLst>
  </p:cSld>
  <p:clrMapOvr>
    <a:masterClrMapping/>
  </p:clrMapOvr>
  <p:transition spd="slow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States - NYS</a:t>
            </a:r>
            <a:endParaRPr lang="en-US" dirty="0"/>
          </a:p>
        </p:txBody>
      </p:sp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ts val="2400"/>
              </a:spcBef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NYS TAP program – generally full time students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2400"/>
              </a:spcBef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Must be a NYS Resident and must be used at a school in NYS.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24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Use information from the FAFSA and/or state aid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applications</a:t>
            </a:r>
          </a:p>
          <a:p>
            <a:pPr eaLnBrk="1" hangingPunct="1">
              <a:spcBef>
                <a:spcPts val="2400"/>
              </a:spcBef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Can apply right from FAFSA – link on the end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411817"/>
      </p:ext>
    </p:extLst>
  </p:cSld>
  <p:clrMapOvr>
    <a:masterClrMapping/>
  </p:clrMapOvr>
  <p:transition spd="slow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NYS Excelsior Scholarship (free tuition)</a:t>
            </a:r>
          </a:p>
          <a:p>
            <a:r>
              <a:rPr lang="en-US" dirty="0" smtClean="0"/>
              <a:t>2019-20 income limit - $125,000</a:t>
            </a:r>
          </a:p>
          <a:p>
            <a:r>
              <a:rPr lang="en-US" dirty="0" smtClean="0"/>
              <a:t>Must be NYS resident attending a SUNY school</a:t>
            </a:r>
          </a:p>
          <a:p>
            <a:r>
              <a:rPr lang="en-US" dirty="0" smtClean="0"/>
              <a:t>Separate application – to open after new year at www.hesc.ny.gov</a:t>
            </a:r>
          </a:p>
          <a:p>
            <a:r>
              <a:rPr lang="en-US" dirty="0" smtClean="0"/>
              <a:t>Must be on track to graduate in 2 or 4 years</a:t>
            </a:r>
          </a:p>
          <a:p>
            <a:r>
              <a:rPr lang="en-US" dirty="0" smtClean="0"/>
              <a:t>Up to tuition only minus other grants and scholarships</a:t>
            </a:r>
          </a:p>
          <a:p>
            <a:r>
              <a:rPr lang="en-US" dirty="0" smtClean="0"/>
              <a:t>Residency requirement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States - NYS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609382"/>
      </p:ext>
    </p:extLst>
  </p:cSld>
  <p:clrMapOvr>
    <a:masterClrMapping/>
  </p:clrMapOvr>
  <p:transition spd="slow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Other grants and scholarships are available</a:t>
            </a:r>
          </a:p>
          <a:p>
            <a:r>
              <a:rPr lang="en-US" dirty="0" smtClean="0"/>
              <a:t>Aid for Part Time Study, Part Time TAP</a:t>
            </a:r>
          </a:p>
          <a:p>
            <a:r>
              <a:rPr lang="en-US" dirty="0" smtClean="0"/>
              <a:t>Veteran’s Tuition Award</a:t>
            </a:r>
          </a:p>
          <a:p>
            <a:r>
              <a:rPr lang="en-US" dirty="0" smtClean="0"/>
              <a:t>World Trade Center Scholarship</a:t>
            </a:r>
          </a:p>
          <a:p>
            <a:r>
              <a:rPr lang="en-US" dirty="0" smtClean="0"/>
              <a:t>Merit Scholarship</a:t>
            </a:r>
          </a:p>
          <a:p>
            <a:r>
              <a:rPr lang="en-US" dirty="0" smtClean="0"/>
              <a:t>Several Others</a:t>
            </a:r>
          </a:p>
          <a:p>
            <a:r>
              <a:rPr lang="en-US" dirty="0" smtClean="0"/>
              <a:t>www.hesc.ny.gov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States - NYS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835204"/>
      </p:ext>
    </p:extLst>
  </p:cSld>
  <p:clrMapOvr>
    <a:masterClrMapping/>
  </p:clrMapOvr>
  <p:transition spd="slow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Colleges and Universities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40F9E33-DE8E-407C-A0AE-ECFEE72DFD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4358312"/>
              </p:ext>
            </p:extLst>
          </p:nvPr>
        </p:nvGraphicFramePr>
        <p:xfrm>
          <a:off x="381000" y="1524000"/>
          <a:ext cx="86106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87148529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Topics We Will Discuss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5000"/>
              </a:lnSpc>
              <a:spcBef>
                <a:spcPts val="1200"/>
              </a:spcBef>
              <a:buClr>
                <a:srgbClr val="005B99"/>
              </a:buClr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What is financial aid?</a:t>
            </a:r>
          </a:p>
          <a:p>
            <a:pPr eaLnBrk="1" hangingPunct="1">
              <a:lnSpc>
                <a:spcPct val="95000"/>
              </a:lnSpc>
              <a:spcBef>
                <a:spcPts val="1200"/>
              </a:spcBef>
              <a:buClr>
                <a:srgbClr val="005B99"/>
              </a:buClr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Cost of attendance (COA)</a:t>
            </a:r>
          </a:p>
          <a:p>
            <a:pPr eaLnBrk="1" hangingPunct="1">
              <a:lnSpc>
                <a:spcPct val="95000"/>
              </a:lnSpc>
              <a:spcBef>
                <a:spcPts val="1200"/>
              </a:spcBef>
              <a:buClr>
                <a:srgbClr val="005B99"/>
              </a:buClr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Expected family contribution (EFC)</a:t>
            </a:r>
          </a:p>
          <a:p>
            <a:pPr eaLnBrk="1" hangingPunct="1">
              <a:lnSpc>
                <a:spcPct val="95000"/>
              </a:lnSpc>
              <a:spcBef>
                <a:spcPts val="1200"/>
              </a:spcBef>
              <a:buClr>
                <a:srgbClr val="005B99"/>
              </a:buClr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Financial need</a:t>
            </a:r>
          </a:p>
          <a:p>
            <a:pPr eaLnBrk="1" hangingPunct="1">
              <a:lnSpc>
                <a:spcPct val="95000"/>
              </a:lnSpc>
              <a:spcBef>
                <a:spcPts val="1200"/>
              </a:spcBef>
              <a:buClr>
                <a:srgbClr val="005B99"/>
              </a:buClr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Categories, types, and sources of financial aid</a:t>
            </a:r>
          </a:p>
          <a:p>
            <a:pPr eaLnBrk="1" hangingPunct="1">
              <a:lnSpc>
                <a:spcPct val="95000"/>
              </a:lnSpc>
              <a:spcBef>
                <a:spcPts val="1200"/>
              </a:spcBef>
              <a:buClr>
                <a:srgbClr val="005B99"/>
              </a:buClr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Free Application for Federal Student Aid (FAFSA</a:t>
            </a:r>
            <a:r>
              <a:rPr lang="en-US" sz="3000" baseline="30000" dirty="0"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eaLnBrk="1" hangingPunct="1">
              <a:lnSpc>
                <a:spcPct val="95000"/>
              </a:lnSpc>
              <a:spcBef>
                <a:spcPts val="1200"/>
              </a:spcBef>
              <a:buClr>
                <a:srgbClr val="005B99"/>
              </a:buClr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Special circumstances</a:t>
            </a:r>
          </a:p>
        </p:txBody>
      </p:sp>
    </p:spTree>
    <p:extLst>
      <p:ext uri="{BB962C8B-B14F-4D97-AF65-F5344CB8AC3E}">
        <p14:creationId xmlns:p14="http://schemas.microsoft.com/office/powerpoint/2010/main" val="3399555537"/>
      </p:ext>
    </p:extLst>
  </p:cSld>
  <p:clrMapOvr>
    <a:masterClrMapping/>
  </p:clrMapOvr>
  <p:transition spd="slow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Private Sources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8B159C0A-6D28-44AC-8D0B-4D4E0F405F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3689001"/>
              </p:ext>
            </p:extLst>
          </p:nvPr>
        </p:nvGraphicFramePr>
        <p:xfrm>
          <a:off x="152400" y="1295400"/>
          <a:ext cx="8610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35950095"/>
      </p:ext>
    </p:extLst>
  </p:cSld>
  <p:clrMapOvr>
    <a:masterClrMapping/>
  </p:clrMapOvr>
  <p:transition spd="slow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Employers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8B159C0A-6D28-44AC-8D0B-4D4E0F405F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1790371"/>
              </p:ext>
            </p:extLst>
          </p:nvPr>
        </p:nvGraphicFramePr>
        <p:xfrm>
          <a:off x="152400" y="1295400"/>
          <a:ext cx="8610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38129093"/>
      </p:ext>
    </p:extLst>
  </p:cSld>
  <p:clrMapOvr>
    <a:masterClrMapping/>
  </p:clrMapOvr>
  <p:transition spd="slow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FAFSA</a:t>
            </a:r>
          </a:p>
        </p:txBody>
      </p:sp>
      <p:sp>
        <p:nvSpPr>
          <p:cNvPr id="583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Collects demographic and financial information</a:t>
            </a:r>
          </a:p>
          <a:p>
            <a:pPr eaLnBrk="1" hangingPunct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Information used to calculate the expected family contribution (EFC)</a:t>
            </a:r>
          </a:p>
          <a:p>
            <a:pPr eaLnBrk="1" hangingPunct="1">
              <a:spcBef>
                <a:spcPct val="750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Colleges use EFC to award financial aid</a:t>
            </a:r>
          </a:p>
          <a:p>
            <a:pPr eaLnBrk="1" hangingPunct="1">
              <a:spcBef>
                <a:spcPct val="750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Available in English and Spanish</a:t>
            </a:r>
          </a:p>
        </p:txBody>
      </p:sp>
    </p:spTree>
    <p:extLst>
      <p:ext uri="{BB962C8B-B14F-4D97-AF65-F5344CB8AC3E}">
        <p14:creationId xmlns:p14="http://schemas.microsoft.com/office/powerpoint/2010/main" val="486568676"/>
      </p:ext>
    </p:extLst>
  </p:cSld>
  <p:clrMapOvr>
    <a:masterClrMapping/>
  </p:clrMapOvr>
  <p:transition spd="slow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FAFSA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295400"/>
            <a:ext cx="8686800" cy="4525963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May be filed at any time during an academic year, but no earlier than October 1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prior to the academic year for which the student requests aid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 the 2019-20 academic year, the FAFSA may be filed beginning October 1, 2018</a:t>
            </a:r>
            <a:endParaRPr lang="en-US" strike="sngStrik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Most colleges set FAFSA filing deadlines</a:t>
            </a:r>
          </a:p>
        </p:txBody>
      </p:sp>
    </p:spTree>
    <p:extLst>
      <p:ext uri="{BB962C8B-B14F-4D97-AF65-F5344CB8AC3E}">
        <p14:creationId xmlns:p14="http://schemas.microsoft.com/office/powerpoint/2010/main" val="3500187259"/>
      </p:ext>
    </p:extLst>
  </p:cSld>
  <p:clrMapOvr>
    <a:masterClrMapping/>
  </p:clrMapOvr>
  <p:transition spd="slow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 Application for Federal Student Aid (FAFSA</a:t>
            </a:r>
            <a:r>
              <a:rPr lang="en-US" baseline="30000" dirty="0"/>
              <a:t>®</a:t>
            </a:r>
            <a:r>
              <a:rPr lang="en-US" dirty="0"/>
              <a:t>)</a:t>
            </a: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4237357455"/>
              </p:ext>
            </p:extLst>
          </p:nvPr>
        </p:nvGraphicFramePr>
        <p:xfrm>
          <a:off x="685800" y="1143000"/>
          <a:ext cx="79248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468" y="3200066"/>
            <a:ext cx="686467" cy="686467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875782" y="1447800"/>
            <a:ext cx="572017" cy="533400"/>
            <a:chOff x="2689587" y="3027207"/>
            <a:chExt cx="1931831" cy="193183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9587" y="3027207"/>
              <a:ext cx="1931831" cy="1931831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3229776" y="3505200"/>
              <a:ext cx="885024" cy="53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788" y="2423409"/>
            <a:ext cx="533400" cy="5334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23" y="5028866"/>
            <a:ext cx="549638" cy="549638"/>
          </a:xfrm>
          <a:prstGeom prst="rect">
            <a:avLst/>
          </a:prstGeom>
        </p:spPr>
      </p:pic>
      <p:pic>
        <p:nvPicPr>
          <p:cNvPr id="9" name="Picture 8" descr="Telephone">
            <a:extLst>
              <a:ext uri="{FF2B5EF4-FFF2-40B4-BE49-F238E27FC236}">
                <a16:creationId xmlns:a16="http://schemas.microsoft.com/office/drawing/2014/main" id="{BE7B7D2C-5D07-4823-BB2B-A37A57167A0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flipH="1">
            <a:off x="1226200" y="4078657"/>
            <a:ext cx="678800" cy="67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279067"/>
      </p:ext>
    </p:extLst>
  </p:cSld>
  <p:clrMapOvr>
    <a:masterClrMapping/>
  </p:clrMapOvr>
  <p:transition spd="slow"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Benefits of Using FOTW or myStudentAid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2400"/>
              </a:spcBef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Built-in edits to prevent costly errors</a:t>
            </a:r>
          </a:p>
          <a:p>
            <a:pPr eaLnBrk="1" hangingPunct="1">
              <a:spcBef>
                <a:spcPts val="2400"/>
              </a:spcBef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Skip-logic allows student and/or parent to skip unnecessary questions</a:t>
            </a:r>
          </a:p>
          <a:p>
            <a:pPr eaLnBrk="1" hangingPunct="1">
              <a:spcBef>
                <a:spcPts val="2400"/>
              </a:spcBef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Option to use Internal Revenue Service (IRS) Data Retrieval Tool to import tax data</a:t>
            </a:r>
          </a:p>
        </p:txBody>
      </p:sp>
    </p:spTree>
    <p:extLst>
      <p:ext uri="{BB962C8B-B14F-4D97-AF65-F5344CB8AC3E}">
        <p14:creationId xmlns:p14="http://schemas.microsoft.com/office/powerpoint/2010/main" val="4029663764"/>
      </p:ext>
    </p:extLst>
  </p:cSld>
  <p:clrMapOvr>
    <a:masterClrMapping/>
  </p:clrMapOvr>
  <p:transition spd="slow"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Using FOTW or myStudentAid</a:t>
            </a:r>
          </a:p>
        </p:txBody>
      </p:sp>
      <p:sp>
        <p:nvSpPr>
          <p:cNvPr id="665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300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More timely submission of original application and any necessary corrections</a:t>
            </a:r>
          </a:p>
          <a:p>
            <a:pPr eaLnBrk="1" hangingPunct="1">
              <a:spcBef>
                <a:spcPct val="300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More detailed instructions and “help” for common questions</a:t>
            </a:r>
          </a:p>
          <a:p>
            <a:pPr eaLnBrk="1" hangingPunct="1">
              <a:spcBef>
                <a:spcPct val="300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Ability to check application status online</a:t>
            </a:r>
          </a:p>
          <a:p>
            <a:pPr eaLnBrk="1" hangingPunct="1">
              <a:spcBef>
                <a:spcPct val="300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Simplified application process in the future</a:t>
            </a:r>
          </a:p>
        </p:txBody>
      </p:sp>
    </p:spTree>
    <p:extLst>
      <p:ext uri="{BB962C8B-B14F-4D97-AF65-F5344CB8AC3E}">
        <p14:creationId xmlns:p14="http://schemas.microsoft.com/office/powerpoint/2010/main" val="979750678"/>
      </p:ext>
    </p:extLst>
  </p:cSld>
  <p:clrMapOvr>
    <a:masterClrMapping/>
  </p:clrMapOvr>
  <p:transition spd="slow"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FAFSA on the Web </a:t>
            </a:r>
            <a:r>
              <a:rPr lang="en-US" dirty="0">
                <a:solidFill>
                  <a:schemeClr val="tx2"/>
                </a:solidFill>
              </a:rPr>
              <a:t>(FOTW)</a:t>
            </a:r>
            <a:endParaRPr lang="en-US" dirty="0"/>
          </a:p>
        </p:txBody>
      </p:sp>
      <p:pic>
        <p:nvPicPr>
          <p:cNvPr id="4" name="Picture 2" descr="Features search and login options" title="Top of the new FAFSA home page">
            <a:extLst>
              <a:ext uri="{FF2B5EF4-FFF2-40B4-BE49-F238E27FC236}">
                <a16:creationId xmlns:a16="http://schemas.microsoft.com/office/drawing/2014/main" id="{D62F79DB-0629-442B-B0F3-38D2F2D4E9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7" t="21112" r="10656" b="6666"/>
          <a:stretch/>
        </p:blipFill>
        <p:spPr bwMode="auto">
          <a:xfrm>
            <a:off x="152400" y="1066800"/>
            <a:ext cx="8839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7FD1D72-9DA3-4830-847D-BE8F68B04BFC}"/>
              </a:ext>
            </a:extLst>
          </p:cNvPr>
          <p:cNvSpPr/>
          <p:nvPr/>
        </p:nvSpPr>
        <p:spPr>
          <a:xfrm>
            <a:off x="6781800" y="6400800"/>
            <a:ext cx="1524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844782"/>
      </p:ext>
    </p:extLst>
  </p:cSld>
  <p:clrMapOvr>
    <a:masterClrMapping/>
  </p:clrMapOvr>
  <p:transition spd="slow"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62E219-68BF-41A3-8E6A-643F9E7355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117121"/>
            <a:ext cx="8985370" cy="48264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6C2CC98-F073-433C-8CB5-58B0C13B384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090" t="180095" r="43891" b="-180095"/>
          <a:stretch/>
        </p:blipFill>
        <p:spPr>
          <a:xfrm>
            <a:off x="3048000" y="1939568"/>
            <a:ext cx="3657600" cy="1076970"/>
          </a:xfrm>
          <a:prstGeom prst="rect">
            <a:avLst/>
          </a:prstGeom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034693F4-33E1-4B5A-BB4F-8B00883F87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839200" cy="1143000"/>
          </a:xfrm>
        </p:spPr>
        <p:txBody>
          <a:bodyPr/>
          <a:lstStyle/>
          <a:p>
            <a:r>
              <a:rPr lang="en-US" dirty="0"/>
              <a:t>FAFSA on the Web </a:t>
            </a:r>
            <a:r>
              <a:rPr lang="en-US" dirty="0">
                <a:solidFill>
                  <a:schemeClr val="tx2"/>
                </a:solidFill>
              </a:rPr>
              <a:t>(FOTW)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B03A9D-04ED-42A1-8420-A6E9057DAC4C}"/>
              </a:ext>
            </a:extLst>
          </p:cNvPr>
          <p:cNvSpPr/>
          <p:nvPr/>
        </p:nvSpPr>
        <p:spPr>
          <a:xfrm>
            <a:off x="3352800" y="5334000"/>
            <a:ext cx="24384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1815CD-69D0-414B-A09A-1514AD9ECA4F}"/>
              </a:ext>
            </a:extLst>
          </p:cNvPr>
          <p:cNvSpPr/>
          <p:nvPr/>
        </p:nvSpPr>
        <p:spPr>
          <a:xfrm>
            <a:off x="6781800" y="6400800"/>
            <a:ext cx="1524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283473"/>
      </p:ext>
    </p:extLst>
  </p:cSld>
  <p:clrMapOvr>
    <a:masterClrMapping/>
  </p:clrMapOvr>
  <p:transition spd="slow"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7C9CD731-7DE4-41B6-ADF4-AC47FC5ECB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7400" y="1143000"/>
            <a:ext cx="2895600" cy="45720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Mobile ability to begin, complete, save, and submit the FAFSA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DCC6F9A-86BD-45DA-A0AC-A4BA88BC1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myStudentAid Mobile App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47CC7D7-6283-47D1-A37B-E1C721DA2E92}"/>
              </a:ext>
            </a:extLst>
          </p:cNvPr>
          <p:cNvGrpSpPr/>
          <p:nvPr/>
        </p:nvGrpSpPr>
        <p:grpSpPr>
          <a:xfrm>
            <a:off x="76200" y="844153"/>
            <a:ext cx="3291840" cy="5169694"/>
            <a:chOff x="344478" y="-95250"/>
            <a:chExt cx="3291840" cy="5169694"/>
          </a:xfrm>
        </p:grpSpPr>
        <p:pic>
          <p:nvPicPr>
            <p:cNvPr id="19" name="Picture 18" descr="iPhone6_mockup_front_white.png">
              <a:extLst>
                <a:ext uri="{FF2B5EF4-FFF2-40B4-BE49-F238E27FC236}">
                  <a16:creationId xmlns:a16="http://schemas.microsoft.com/office/drawing/2014/main" id="{61B906E3-80AE-4C29-880A-C0ED2D7070F0}"/>
                </a:ext>
              </a:extLst>
            </p:cNvPr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478" y="-95250"/>
              <a:ext cx="3291840" cy="5169694"/>
            </a:xfrm>
            <a:prstGeom prst="rect">
              <a:avLst/>
            </a:prstGeom>
          </p:spPr>
        </p:pic>
        <p:pic>
          <p:nvPicPr>
            <p:cNvPr id="20" name="Picture 2" descr="C:\Users\Kaegy.Pabulos\Documents\attachments\IMG_2030.PNG">
              <a:extLst>
                <a:ext uri="{FF2B5EF4-FFF2-40B4-BE49-F238E27FC236}">
                  <a16:creationId xmlns:a16="http://schemas.microsoft.com/office/drawing/2014/main" id="{AD1264BA-93BB-429F-8503-7A1ADB9D39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1" y="726018"/>
              <a:ext cx="1981200" cy="35221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D81ED60-52DE-435A-B405-DE7880683B0F}"/>
              </a:ext>
            </a:extLst>
          </p:cNvPr>
          <p:cNvGrpSpPr/>
          <p:nvPr/>
        </p:nvGrpSpPr>
        <p:grpSpPr>
          <a:xfrm>
            <a:off x="2819400" y="844153"/>
            <a:ext cx="3291840" cy="5169694"/>
            <a:chOff x="344478" y="-95250"/>
            <a:chExt cx="3291840" cy="5169694"/>
          </a:xfrm>
        </p:grpSpPr>
        <p:pic>
          <p:nvPicPr>
            <p:cNvPr id="22" name="Picture 21" descr="iPhone6_mockup_front_white.png">
              <a:extLst>
                <a:ext uri="{FF2B5EF4-FFF2-40B4-BE49-F238E27FC236}">
                  <a16:creationId xmlns:a16="http://schemas.microsoft.com/office/drawing/2014/main" id="{17A5BD21-B951-473D-B564-D775B42D12A3}"/>
                </a:ext>
              </a:extLst>
            </p:cNvPr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478" y="-95250"/>
              <a:ext cx="3291840" cy="5169694"/>
            </a:xfrm>
            <a:prstGeom prst="rect">
              <a:avLst/>
            </a:prstGeom>
          </p:spPr>
        </p:pic>
        <p:pic>
          <p:nvPicPr>
            <p:cNvPr id="23" name="Picture 2">
              <a:extLst>
                <a:ext uri="{FF2B5EF4-FFF2-40B4-BE49-F238E27FC236}">
                  <a16:creationId xmlns:a16="http://schemas.microsoft.com/office/drawing/2014/main" id="{0BBA5082-F9DF-4E10-8D6D-CE9ABE0029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90601" y="726018"/>
              <a:ext cx="1981199" cy="35221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48073224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839200" cy="1143000"/>
          </a:xfrm>
        </p:spPr>
        <p:txBody>
          <a:bodyPr/>
          <a:lstStyle/>
          <a:p>
            <a:pPr eaLnBrk="1" hangingPunct="1"/>
            <a:r>
              <a:rPr lang="en-US" dirty="0"/>
              <a:t>What is Financial Aid?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0999" y="1447800"/>
            <a:ext cx="5410201" cy="40386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Financial aid consists of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funds provided to students and families to help pay for postsecondary educational expenses</a:t>
            </a:r>
          </a:p>
          <a:p>
            <a:pPr marL="0" indent="0" eaLnBrk="1" hangingPunct="1">
              <a:buFontTx/>
              <a:buNone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474304"/>
            <a:ext cx="331470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680053"/>
      </p:ext>
    </p:extLst>
  </p:cSld>
  <p:clrMapOvr>
    <a:masterClrMapping/>
  </p:clrMapOvr>
  <p:transition spd="slow"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DCC6F9A-86BD-45DA-A0AC-A4BA88BC1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myStudentAid Mobile App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920B637-72CE-4434-91D5-9C87FF2A5858}"/>
              </a:ext>
            </a:extLst>
          </p:cNvPr>
          <p:cNvGrpSpPr/>
          <p:nvPr/>
        </p:nvGrpSpPr>
        <p:grpSpPr>
          <a:xfrm>
            <a:off x="32657" y="844153"/>
            <a:ext cx="3291840" cy="5169694"/>
            <a:chOff x="344478" y="-95250"/>
            <a:chExt cx="3291840" cy="5169694"/>
          </a:xfrm>
        </p:grpSpPr>
        <p:pic>
          <p:nvPicPr>
            <p:cNvPr id="13" name="Picture 12" descr="iPhone6_mockup_front_white.png">
              <a:extLst>
                <a:ext uri="{FF2B5EF4-FFF2-40B4-BE49-F238E27FC236}">
                  <a16:creationId xmlns:a16="http://schemas.microsoft.com/office/drawing/2014/main" id="{6FD17D77-A937-4CFD-87FB-657C85E42E7C}"/>
                </a:ext>
              </a:extLst>
            </p:cNvPr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478" y="-95250"/>
              <a:ext cx="3291840" cy="5169694"/>
            </a:xfrm>
            <a:prstGeom prst="rect">
              <a:avLst/>
            </a:prstGeom>
          </p:spPr>
        </p:pic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id="{9A25812E-851B-4BC2-B4ED-5B0F50639C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90601" y="726018"/>
              <a:ext cx="1981199" cy="35221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BB8CAA7-51CC-4715-BD3D-56BECA9F23D5}"/>
              </a:ext>
            </a:extLst>
          </p:cNvPr>
          <p:cNvGrpSpPr/>
          <p:nvPr/>
        </p:nvGrpSpPr>
        <p:grpSpPr>
          <a:xfrm>
            <a:off x="2775368" y="856880"/>
            <a:ext cx="3291840" cy="5169694"/>
            <a:chOff x="2948359" y="-96507"/>
            <a:chExt cx="3291840" cy="5169694"/>
          </a:xfrm>
        </p:grpSpPr>
        <p:pic>
          <p:nvPicPr>
            <p:cNvPr id="19" name="Picture 18" descr="iPhone6_mockup_front_white.png">
              <a:extLst>
                <a:ext uri="{FF2B5EF4-FFF2-40B4-BE49-F238E27FC236}">
                  <a16:creationId xmlns:a16="http://schemas.microsoft.com/office/drawing/2014/main" id="{18AA537C-7171-482F-932D-2597BCE54BAD}"/>
                </a:ext>
              </a:extLst>
            </p:cNvPr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8359" y="-96507"/>
              <a:ext cx="3291840" cy="5169694"/>
            </a:xfrm>
            <a:prstGeom prst="rect">
              <a:avLst/>
            </a:prstGeom>
          </p:spPr>
        </p:pic>
        <p:pic>
          <p:nvPicPr>
            <p:cNvPr id="20" name="Picture 2">
              <a:extLst>
                <a:ext uri="{FF2B5EF4-FFF2-40B4-BE49-F238E27FC236}">
                  <a16:creationId xmlns:a16="http://schemas.microsoft.com/office/drawing/2014/main" id="{399988DA-C5A4-40C1-A2D3-9DB026EB6B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94482" y="724761"/>
              <a:ext cx="1981199" cy="35221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Content Placeholder 23">
            <a:extLst>
              <a:ext uri="{FF2B5EF4-FFF2-40B4-BE49-F238E27FC236}">
                <a16:creationId xmlns:a16="http://schemas.microsoft.com/office/drawing/2014/main" id="{3C49C3FA-E6F7-443D-95DB-E29AB77812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7465" y="1143000"/>
            <a:ext cx="2815535" cy="4572000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Information protected the same as FOTW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Prompts applicant to create a save key, allowing completion at later time</a:t>
            </a:r>
          </a:p>
        </p:txBody>
      </p:sp>
    </p:spTree>
    <p:extLst>
      <p:ext uri="{BB962C8B-B14F-4D97-AF65-F5344CB8AC3E}">
        <p14:creationId xmlns:p14="http://schemas.microsoft.com/office/powerpoint/2010/main" val="362366565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F94D445-E152-4D16-8858-C5C85BFBE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myStudentAid Mobile App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E6338D7-1C6C-4906-B27F-6E7734312C83}"/>
              </a:ext>
            </a:extLst>
          </p:cNvPr>
          <p:cNvGrpSpPr/>
          <p:nvPr/>
        </p:nvGrpSpPr>
        <p:grpSpPr>
          <a:xfrm>
            <a:off x="60960" y="990600"/>
            <a:ext cx="3291840" cy="5169694"/>
            <a:chOff x="138805" y="-96507"/>
            <a:chExt cx="3291840" cy="5169694"/>
          </a:xfrm>
        </p:grpSpPr>
        <p:pic>
          <p:nvPicPr>
            <p:cNvPr id="14" name="Picture 13" descr="iPhone6_mockup_front_white.png">
              <a:extLst>
                <a:ext uri="{FF2B5EF4-FFF2-40B4-BE49-F238E27FC236}">
                  <a16:creationId xmlns:a16="http://schemas.microsoft.com/office/drawing/2014/main" id="{2F36507D-BD52-4B32-B982-F84952F535C0}"/>
                </a:ext>
              </a:extLst>
            </p:cNvPr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805" y="-96507"/>
              <a:ext cx="3291840" cy="5169694"/>
            </a:xfrm>
            <a:prstGeom prst="rect">
              <a:avLst/>
            </a:prstGeom>
          </p:spPr>
        </p:pic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id="{EF51A4BD-24B6-48D9-A22D-8244012D73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784928" y="733228"/>
              <a:ext cx="1981198" cy="35051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1239FEB-31C7-4E4E-8427-72FDC0EEB4C5}"/>
              </a:ext>
            </a:extLst>
          </p:cNvPr>
          <p:cNvGrpSpPr/>
          <p:nvPr/>
        </p:nvGrpSpPr>
        <p:grpSpPr>
          <a:xfrm>
            <a:off x="2880360" y="988086"/>
            <a:ext cx="3291840" cy="5169694"/>
            <a:chOff x="138805" y="-96507"/>
            <a:chExt cx="3291840" cy="5169694"/>
          </a:xfrm>
        </p:grpSpPr>
        <p:pic>
          <p:nvPicPr>
            <p:cNvPr id="23" name="Picture 22" descr="iPhone6_mockup_front_white.png">
              <a:extLst>
                <a:ext uri="{FF2B5EF4-FFF2-40B4-BE49-F238E27FC236}">
                  <a16:creationId xmlns:a16="http://schemas.microsoft.com/office/drawing/2014/main" id="{D7640E6C-5374-4689-A0AA-7C908DA9240D}"/>
                </a:ext>
              </a:extLst>
            </p:cNvPr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805" y="-96507"/>
              <a:ext cx="3291840" cy="5169694"/>
            </a:xfrm>
            <a:prstGeom prst="rect">
              <a:avLst/>
            </a:prstGeom>
          </p:spPr>
        </p:pic>
        <p:pic>
          <p:nvPicPr>
            <p:cNvPr id="24" name="Picture 2">
              <a:extLst>
                <a:ext uri="{FF2B5EF4-FFF2-40B4-BE49-F238E27FC236}">
                  <a16:creationId xmlns:a16="http://schemas.microsoft.com/office/drawing/2014/main" id="{AC515F2B-7B1F-4E02-B808-6C7EDCA889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784928" y="724763"/>
              <a:ext cx="1981196" cy="35221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5" name="Content Placeholder 23">
            <a:extLst>
              <a:ext uri="{FF2B5EF4-FFF2-40B4-BE49-F238E27FC236}">
                <a16:creationId xmlns:a16="http://schemas.microsoft.com/office/drawing/2014/main" id="{E9E83A49-8F69-46C8-8EB0-780273385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3600" y="1143000"/>
            <a:ext cx="2819400" cy="4572000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FAFSA completion tracked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Successful completion of each section indicated</a:t>
            </a:r>
          </a:p>
        </p:txBody>
      </p:sp>
    </p:spTree>
    <p:extLst>
      <p:ext uri="{BB962C8B-B14F-4D97-AF65-F5344CB8AC3E}">
        <p14:creationId xmlns:p14="http://schemas.microsoft.com/office/powerpoint/2010/main" val="151532464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F94D445-E152-4D16-8858-C5C85BFBE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myStudentAid Mobile App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3E4F16D-D661-4D85-8043-95DF488454DC}"/>
              </a:ext>
            </a:extLst>
          </p:cNvPr>
          <p:cNvGrpSpPr/>
          <p:nvPr/>
        </p:nvGrpSpPr>
        <p:grpSpPr>
          <a:xfrm>
            <a:off x="76200" y="968829"/>
            <a:ext cx="3291840" cy="5169694"/>
            <a:chOff x="2890206" y="-96507"/>
            <a:chExt cx="3291840" cy="5169694"/>
          </a:xfrm>
        </p:grpSpPr>
        <p:pic>
          <p:nvPicPr>
            <p:cNvPr id="14" name="Picture 13" descr="iPhone6_mockup_front_white.png">
              <a:extLst>
                <a:ext uri="{FF2B5EF4-FFF2-40B4-BE49-F238E27FC236}">
                  <a16:creationId xmlns:a16="http://schemas.microsoft.com/office/drawing/2014/main" id="{239C3DD4-5DC0-46CD-9F9B-78285CE53580}"/>
                </a:ext>
              </a:extLst>
            </p:cNvPr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0206" y="-96507"/>
              <a:ext cx="3291840" cy="5169694"/>
            </a:xfrm>
            <a:prstGeom prst="rect">
              <a:avLst/>
            </a:prstGeom>
          </p:spPr>
        </p:pic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id="{BE6DD64E-BDD9-4396-8F6D-6144739BC6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3527447" y="727278"/>
              <a:ext cx="1981194" cy="35221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Content Placeholder 23">
            <a:extLst>
              <a:ext uri="{FF2B5EF4-FFF2-40B4-BE49-F238E27FC236}">
                <a16:creationId xmlns:a16="http://schemas.microsoft.com/office/drawing/2014/main" id="{EEF5DA69-D235-4C03-843F-223393FE98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9800" y="1143000"/>
            <a:ext cx="2910840" cy="4572000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Digital signature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Confirmation of submission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Estimated EFC calculation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AEE140C-E3CF-4BCC-9953-F1BECA01FC11}"/>
              </a:ext>
            </a:extLst>
          </p:cNvPr>
          <p:cNvGrpSpPr/>
          <p:nvPr/>
        </p:nvGrpSpPr>
        <p:grpSpPr>
          <a:xfrm>
            <a:off x="2895600" y="968829"/>
            <a:ext cx="3291840" cy="5169694"/>
            <a:chOff x="344478" y="-95250"/>
            <a:chExt cx="3291840" cy="5169694"/>
          </a:xfrm>
        </p:grpSpPr>
        <p:pic>
          <p:nvPicPr>
            <p:cNvPr id="22" name="Picture 21" descr="iPhone6_mockup_front_white.png">
              <a:extLst>
                <a:ext uri="{FF2B5EF4-FFF2-40B4-BE49-F238E27FC236}">
                  <a16:creationId xmlns:a16="http://schemas.microsoft.com/office/drawing/2014/main" id="{15999509-666E-44D9-8AE5-5D4CA4B84F34}"/>
                </a:ext>
              </a:extLst>
            </p:cNvPr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478" y="-95250"/>
              <a:ext cx="3291840" cy="5169694"/>
            </a:xfrm>
            <a:prstGeom prst="rect">
              <a:avLst/>
            </a:prstGeom>
          </p:spPr>
        </p:pic>
        <p:pic>
          <p:nvPicPr>
            <p:cNvPr id="23" name="Picture 2">
              <a:extLst>
                <a:ext uri="{FF2B5EF4-FFF2-40B4-BE49-F238E27FC236}">
                  <a16:creationId xmlns:a16="http://schemas.microsoft.com/office/drawing/2014/main" id="{5ED7E784-B9E0-4076-8C33-50E60C1799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91096" y="726020"/>
              <a:ext cx="1980206" cy="35221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8213771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IRS Data Retrieval Tool </a:t>
            </a:r>
          </a:p>
        </p:txBody>
      </p:sp>
      <p:sp>
        <p:nvSpPr>
          <p:cNvPr id="6861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Allows for certain tax return information to be transferred from the IRS database</a:t>
            </a:r>
          </a:p>
          <a:p>
            <a:pPr>
              <a:spcBef>
                <a:spcPts val="12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Participation is voluntary and student chooses whether or not to transfer data to FOTW</a:t>
            </a:r>
          </a:p>
          <a:p>
            <a:pPr>
              <a:spcBef>
                <a:spcPts val="12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IRS will authenticate taxpayer’s identity</a:t>
            </a:r>
          </a:p>
          <a:p>
            <a:pPr>
              <a:spcBef>
                <a:spcPts val="12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If tax record is found, IRS transfers information to populate the FAFSA</a:t>
            </a:r>
          </a:p>
          <a:p>
            <a:pPr>
              <a:spcBef>
                <a:spcPts val="12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Reduces documents requested by financial aid office</a:t>
            </a:r>
          </a:p>
        </p:txBody>
      </p:sp>
    </p:spTree>
    <p:extLst>
      <p:ext uri="{BB962C8B-B14F-4D97-AF65-F5344CB8AC3E}">
        <p14:creationId xmlns:p14="http://schemas.microsoft.com/office/powerpoint/2010/main" val="2177817598"/>
      </p:ext>
    </p:extLst>
  </p:cSld>
  <p:clrMapOvr>
    <a:masterClrMapping/>
  </p:clrMapOvr>
  <p:transition spd="slow">
    <p:wipe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9AFCB05-5C00-4306-B2A7-C61C51C75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IRS Data Retrieval Tool</a:t>
            </a: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F005501C-7174-433B-B780-160A02D569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3607236"/>
              </p:ext>
            </p:extLst>
          </p:nvPr>
        </p:nvGraphicFramePr>
        <p:xfrm>
          <a:off x="304800" y="1238248"/>
          <a:ext cx="86868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4644029"/>
      </p:ext>
    </p:extLst>
  </p:cSld>
  <p:clrMapOvr>
    <a:masterClrMapping/>
  </p:clrMapOvr>
  <p:transition spd="slow">
    <p:wipe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10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FSA </a:t>
            </a:r>
            <a:r>
              <a:rPr lang="en-US" dirty="0">
                <a:solidFill>
                  <a:schemeClr val="tx2"/>
                </a:solidFill>
              </a:rPr>
              <a:t>ID</a:t>
            </a:r>
          </a:p>
        </p:txBody>
      </p:sp>
      <p:sp>
        <p:nvSpPr>
          <p:cNvPr id="7475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295400"/>
            <a:ext cx="4357688" cy="45720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spcBef>
                <a:spcPts val="900"/>
              </a:spcBef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Used for FAFSA completion and allows access to certain U.S. Department of Education websites</a:t>
            </a:r>
          </a:p>
          <a:p>
            <a:pPr eaLnBrk="1" hangingPunct="1">
              <a:lnSpc>
                <a:spcPct val="110000"/>
              </a:lnSpc>
              <a:spcBef>
                <a:spcPts val="900"/>
              </a:spcBef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May be used by students and parents throughout financial aid process, including subsequent school years</a:t>
            </a:r>
          </a:p>
          <a:p>
            <a:pPr>
              <a:lnSpc>
                <a:spcPct val="110000"/>
              </a:lnSpc>
              <a:spcBef>
                <a:spcPts val="90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Only the owner should create a FSA ID</a:t>
            </a:r>
          </a:p>
          <a:p>
            <a:pPr>
              <a:lnSpc>
                <a:spcPct val="110000"/>
              </a:lnSpc>
              <a:spcBef>
                <a:spcPts val="90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Apply at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https://fsaid.ed.gov/npas/index.htm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4755" name="Picture 8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6748463" y="3567113"/>
            <a:ext cx="28575" cy="28575"/>
          </a:xfrm>
        </p:spPr>
      </p:pic>
      <p:pic>
        <p:nvPicPr>
          <p:cNvPr id="74756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57713" y="3414713"/>
            <a:ext cx="28575" cy="2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9C972B4-BDFB-4166-81C8-C279E7DD34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5627" y="1431608"/>
            <a:ext cx="4085672" cy="402336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7139391"/>
      </p:ext>
    </p:extLst>
  </p:cSld>
  <p:clrMapOvr>
    <a:masterClrMapping/>
  </p:clrMapOvr>
  <p:transition spd="slow">
    <p:wipe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FOTW Worksheet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5105400" y="1524000"/>
            <a:ext cx="3886200" cy="4343400"/>
          </a:xfrm>
        </p:spPr>
        <p:txBody>
          <a:bodyPr>
            <a:normAutofit/>
          </a:bodyPr>
          <a:lstStyle/>
          <a:p>
            <a:pPr marL="344488" indent="-344488" eaLnBrk="1" hangingPunct="1">
              <a:spcBef>
                <a:spcPts val="4200"/>
              </a:spcBef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Preview of questions that may be asked regarding basic information for the student and parent, if applicable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1298770-B4EC-4162-9783-01F64726CD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" y="1371600"/>
            <a:ext cx="4191000" cy="25441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5662009-2618-4D87-8DE1-273C62FB32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373496"/>
            <a:ext cx="4009006" cy="30845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948404796"/>
      </p:ext>
    </p:extLst>
  </p:cSld>
  <p:clrMapOvr>
    <a:masterClrMapping/>
  </p:clrMapOvr>
  <p:transition spd="slow">
    <p:wipe dir="r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General Student Information</a:t>
            </a:r>
          </a:p>
        </p:txBody>
      </p:sp>
      <p:sp>
        <p:nvSpPr>
          <p:cNvPr id="788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spcBef>
                <a:spcPts val="1800"/>
              </a:spcBef>
              <a:buClr>
                <a:srgbClr val="005B99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Social Security Number</a:t>
            </a:r>
          </a:p>
          <a:p>
            <a:pPr eaLnBrk="1" hangingPunct="1">
              <a:spcBef>
                <a:spcPts val="1800"/>
              </a:spcBef>
              <a:buClr>
                <a:srgbClr val="005B99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Citizenship status</a:t>
            </a:r>
          </a:p>
          <a:p>
            <a:pPr eaLnBrk="1" hangingPunct="1">
              <a:spcBef>
                <a:spcPts val="1800"/>
              </a:spcBef>
              <a:buClr>
                <a:srgbClr val="005B99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Marital status</a:t>
            </a:r>
          </a:p>
          <a:p>
            <a:pPr eaLnBrk="1" hangingPunct="1">
              <a:spcBef>
                <a:spcPts val="1800"/>
              </a:spcBef>
              <a:buClr>
                <a:srgbClr val="005B99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Drug conviction of possession or sale</a:t>
            </a:r>
          </a:p>
          <a:p>
            <a:pPr eaLnBrk="1" hangingPunct="1">
              <a:spcBef>
                <a:spcPts val="1800"/>
              </a:spcBef>
              <a:buClr>
                <a:srgbClr val="005B99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Selective Service registration</a:t>
            </a:r>
          </a:p>
          <a:p>
            <a:pPr eaLnBrk="1" hangingPunct="1">
              <a:spcBef>
                <a:spcPts val="1800"/>
              </a:spcBef>
              <a:buClr>
                <a:srgbClr val="005B99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Highest education level completed by father/mother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562956"/>
      </p:ext>
    </p:extLst>
  </p:cSld>
  <p:clrMapOvr>
    <a:masterClrMapping/>
  </p:clrMapOvr>
  <p:transition spd="slow">
    <p:wipe dir="r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Student Dependency Status</a:t>
            </a:r>
          </a:p>
        </p:txBody>
      </p:sp>
      <p:sp>
        <p:nvSpPr>
          <p:cNvPr id="808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spcBef>
                <a:spcPts val="3000"/>
              </a:spcBef>
              <a:buFontTx/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FAFSA asks questions to determine dependency status for Title IV federal student aid (not IRS) purposes:</a:t>
            </a:r>
          </a:p>
          <a:p>
            <a:pPr eaLnBrk="1" hangingPunct="1">
              <a:spcBef>
                <a:spcPts val="4200"/>
              </a:spcBef>
              <a:buClr>
                <a:srgbClr val="005B99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all “No” responses, student is dependent</a:t>
            </a:r>
          </a:p>
          <a:p>
            <a:pPr eaLnBrk="1" hangingPunct="1">
              <a:spcBef>
                <a:spcPts val="4200"/>
              </a:spcBef>
              <a:buClr>
                <a:srgbClr val="005B99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“Yes” to any question, student is independent</a:t>
            </a:r>
          </a:p>
        </p:txBody>
      </p:sp>
    </p:spTree>
    <p:extLst>
      <p:ext uri="{BB962C8B-B14F-4D97-AF65-F5344CB8AC3E}">
        <p14:creationId xmlns:p14="http://schemas.microsoft.com/office/powerpoint/2010/main" val="1358005253"/>
      </p:ext>
    </p:extLst>
  </p:cSld>
  <p:clrMapOvr>
    <a:masterClrMapping/>
  </p:clrMapOvr>
  <p:transition spd="slow">
    <p:wipe dir="r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Were you born before </a:t>
            </a:r>
            <a:r>
              <a:rPr lang="en-US" dirty="0" smtClean="0"/>
              <a:t>1/1/96?</a:t>
            </a:r>
            <a:endParaRPr lang="en-US" dirty="0"/>
          </a:p>
          <a:p>
            <a:r>
              <a:rPr lang="en-US" dirty="0"/>
              <a:t>Are you married?</a:t>
            </a:r>
          </a:p>
          <a:p>
            <a:r>
              <a:rPr lang="en-US" dirty="0"/>
              <a:t>Will you be working on a grad program?</a:t>
            </a:r>
          </a:p>
          <a:p>
            <a:r>
              <a:rPr lang="en-US" dirty="0"/>
              <a:t>Are you currently serving active duty military?</a:t>
            </a:r>
          </a:p>
          <a:p>
            <a:r>
              <a:rPr lang="en-US" dirty="0"/>
              <a:t>Are you a veteran?</a:t>
            </a:r>
          </a:p>
          <a:p>
            <a:r>
              <a:rPr lang="en-US" dirty="0"/>
              <a:t>Do you have dependents other than a spouse providing more than 50% support?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Determining Dependency Status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638602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55456A23-69BA-4151-9ABC-1A209A2A3136}"/>
              </a:ext>
            </a:extLst>
          </p:cNvPr>
          <p:cNvSpPr/>
          <p:nvPr/>
        </p:nvSpPr>
        <p:spPr>
          <a:xfrm>
            <a:off x="4744290" y="3995136"/>
            <a:ext cx="648789" cy="6436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DBE9B5D-146B-48A6-97DE-5B70C26389EA}"/>
              </a:ext>
            </a:extLst>
          </p:cNvPr>
          <p:cNvSpPr/>
          <p:nvPr/>
        </p:nvSpPr>
        <p:spPr>
          <a:xfrm>
            <a:off x="4751910" y="2897439"/>
            <a:ext cx="648789" cy="6436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A534659-B095-4EA6-B9DB-1E822C700081}"/>
              </a:ext>
            </a:extLst>
          </p:cNvPr>
          <p:cNvSpPr/>
          <p:nvPr/>
        </p:nvSpPr>
        <p:spPr>
          <a:xfrm>
            <a:off x="542652" y="4890436"/>
            <a:ext cx="648789" cy="6436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CB52162-430D-4D01-9AC6-6D30DCD6E2A1}"/>
              </a:ext>
            </a:extLst>
          </p:cNvPr>
          <p:cNvSpPr/>
          <p:nvPr/>
        </p:nvSpPr>
        <p:spPr>
          <a:xfrm>
            <a:off x="545374" y="3928347"/>
            <a:ext cx="648789" cy="6436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F5BD82F-0B52-4A17-8E0F-17F332B89305}"/>
              </a:ext>
            </a:extLst>
          </p:cNvPr>
          <p:cNvSpPr/>
          <p:nvPr/>
        </p:nvSpPr>
        <p:spPr>
          <a:xfrm>
            <a:off x="526869" y="2915962"/>
            <a:ext cx="648789" cy="6436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CDBB8244-E54F-41B7-872F-11880F5BC007}"/>
              </a:ext>
            </a:extLst>
          </p:cNvPr>
          <p:cNvSpPr txBox="1">
            <a:spLocks noChangeArrowheads="1"/>
          </p:cNvSpPr>
          <p:nvPr/>
        </p:nvSpPr>
        <p:spPr>
          <a:xfrm>
            <a:off x="152400" y="313779"/>
            <a:ext cx="8839200" cy="90542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33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>
                <a:solidFill>
                  <a:srgbClr val="005B99"/>
                </a:solidFill>
              </a:rPr>
              <a:t>What is Cost of Attendance (COA)?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B66386F-29EC-4843-BDA8-E0647B22364E}"/>
              </a:ext>
            </a:extLst>
          </p:cNvPr>
          <p:cNvSpPr/>
          <p:nvPr/>
        </p:nvSpPr>
        <p:spPr>
          <a:xfrm>
            <a:off x="457200" y="2093781"/>
            <a:ext cx="4038600" cy="542502"/>
          </a:xfrm>
          <a:prstGeom prst="rect">
            <a:avLst/>
          </a:prstGeom>
          <a:solidFill>
            <a:srgbClr val="005B99"/>
          </a:solidFill>
          <a:ln>
            <a:solidFill>
              <a:srgbClr val="6B95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Direct Costs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333A4F5-BF5B-4624-AE73-142A50FDD77D}"/>
              </a:ext>
            </a:extLst>
          </p:cNvPr>
          <p:cNvSpPr/>
          <p:nvPr/>
        </p:nvSpPr>
        <p:spPr>
          <a:xfrm>
            <a:off x="4495800" y="2093781"/>
            <a:ext cx="4114799" cy="542502"/>
          </a:xfrm>
          <a:prstGeom prst="rect">
            <a:avLst/>
          </a:prstGeom>
          <a:solidFill>
            <a:srgbClr val="005B99"/>
          </a:solidFill>
          <a:ln>
            <a:solidFill>
              <a:srgbClr val="6B95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Indirect Costs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622ABCA-2B03-44D3-BAAE-48D9CD3C9992}"/>
              </a:ext>
            </a:extLst>
          </p:cNvPr>
          <p:cNvSpPr/>
          <p:nvPr/>
        </p:nvSpPr>
        <p:spPr>
          <a:xfrm>
            <a:off x="457200" y="1368566"/>
            <a:ext cx="8153399" cy="722416"/>
          </a:xfrm>
          <a:prstGeom prst="rect">
            <a:avLst/>
          </a:prstGeom>
          <a:solidFill>
            <a:srgbClr val="005B99"/>
          </a:solidFill>
          <a:ln>
            <a:solidFill>
              <a:srgbClr val="6B95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Estimation of expected costs</a:t>
            </a:r>
            <a:endParaRPr lang="en-US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820D46-66BE-4433-B3B3-5FC9D12D96C0}"/>
              </a:ext>
            </a:extLst>
          </p:cNvPr>
          <p:cNvSpPr txBox="1"/>
          <p:nvPr/>
        </p:nvSpPr>
        <p:spPr>
          <a:xfrm>
            <a:off x="1277983" y="2992578"/>
            <a:ext cx="27313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Tuition and fees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DE0CDED-68AD-44F6-8362-1D20BF15E726}"/>
              </a:ext>
            </a:extLst>
          </p:cNvPr>
          <p:cNvSpPr txBox="1"/>
          <p:nvPr/>
        </p:nvSpPr>
        <p:spPr>
          <a:xfrm>
            <a:off x="1408611" y="3964691"/>
            <a:ext cx="28664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Room and board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75E1B35-08E2-46B1-975F-72BF9CF164EA}"/>
              </a:ext>
            </a:extLst>
          </p:cNvPr>
          <p:cNvSpPr txBox="1"/>
          <p:nvPr/>
        </p:nvSpPr>
        <p:spPr>
          <a:xfrm>
            <a:off x="1408611" y="5029200"/>
            <a:ext cx="33041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Books and supplies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2DEF5A4-DB84-4C8D-9A41-69B188EF06A6}"/>
              </a:ext>
            </a:extLst>
          </p:cNvPr>
          <p:cNvSpPr txBox="1"/>
          <p:nvPr/>
        </p:nvSpPr>
        <p:spPr>
          <a:xfrm>
            <a:off x="5638800" y="2915962"/>
            <a:ext cx="24924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Transportation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A5284D6-EB8E-49A2-89BC-A534E14BD58B}"/>
              </a:ext>
            </a:extLst>
          </p:cNvPr>
          <p:cNvSpPr txBox="1"/>
          <p:nvPr/>
        </p:nvSpPr>
        <p:spPr>
          <a:xfrm>
            <a:off x="5679900" y="3882699"/>
            <a:ext cx="324479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Miscellaneous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personal expenses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CDB0A180-BAF3-47B4-883C-58D8435FDD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" y="4937760"/>
            <a:ext cx="548640" cy="54864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3B1F862-BA6A-49F1-9AE3-DD415174AA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876366"/>
            <a:ext cx="685800" cy="6858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461CE08-B4E3-450C-9815-778051893F1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69" y="3883401"/>
            <a:ext cx="685800" cy="6858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25015EF-B030-4189-B416-8215C88101C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721" y="2865361"/>
            <a:ext cx="685800" cy="6858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E0FFA9E-B79F-4A6A-B22E-B164473D6DE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784" y="3952989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7797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Are you an orphan or ward of the court? (anytime after age 13)</a:t>
            </a:r>
          </a:p>
          <a:p>
            <a:r>
              <a:rPr lang="en-US" dirty="0"/>
              <a:t>Are you an emancipated minor? (always no in NY)</a:t>
            </a:r>
          </a:p>
          <a:p>
            <a:r>
              <a:rPr lang="en-US" dirty="0"/>
              <a:t>Does someone have court-appointed legal guardianship of you?</a:t>
            </a:r>
          </a:p>
          <a:p>
            <a:r>
              <a:rPr lang="en-US" dirty="0"/>
              <a:t>At any time after </a:t>
            </a:r>
            <a:r>
              <a:rPr lang="en-US" dirty="0" smtClean="0"/>
              <a:t>7/1/18 </a:t>
            </a:r>
            <a:r>
              <a:rPr lang="en-US" dirty="0"/>
              <a:t>were you determined to be an unaccompanied youth who was homeless as determined by your HS, director of an emergency shelter, or director of a runaway or homeless youth basic center or transitional living program?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Determining Dependency Status – cont.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457017"/>
      </p:ext>
    </p:extLst>
  </p:cSld>
  <p:clrMapOvr>
    <a:masterClrMapping/>
  </p:clrMapOvr>
  <p:transition spd="slow">
    <p:wipe dir="r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/>
              <a:t>Information About Parents of</a:t>
            </a:r>
            <a:br>
              <a:rPr lang="en-US" dirty="0"/>
            </a:br>
            <a:r>
              <a:rPr lang="en-US" dirty="0"/>
              <a:t>Dependent Students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ts val="3000"/>
              </a:spcBef>
              <a:buClr>
                <a:srgbClr val="005B99"/>
              </a:buClr>
              <a:tabLst>
                <a:tab pos="292100" algn="l"/>
              </a:tabLst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Tax, income, and other financial information</a:t>
            </a:r>
          </a:p>
          <a:p>
            <a:pPr eaLnBrk="1" hangingPunct="1">
              <a:spcBef>
                <a:spcPts val="3000"/>
              </a:spcBef>
              <a:buClr>
                <a:srgbClr val="005B99"/>
              </a:buCl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Dislocated worker status</a:t>
            </a:r>
          </a:p>
          <a:p>
            <a:pPr>
              <a:spcBef>
                <a:spcPts val="3000"/>
              </a:spcBef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Receipt of means-tested federal benefits in the previous two years</a:t>
            </a:r>
          </a:p>
          <a:p>
            <a:pPr eaLnBrk="1" hangingPunct="1">
              <a:spcBef>
                <a:spcPts val="3000"/>
              </a:spcBef>
              <a:buClr>
                <a:srgbClr val="005B99"/>
              </a:buCl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Assets</a:t>
            </a:r>
          </a:p>
          <a:p>
            <a:pPr eaLnBrk="1" hangingPunct="1">
              <a:spcBef>
                <a:spcPts val="3000"/>
              </a:spcBef>
              <a:buClr>
                <a:srgbClr val="005B99"/>
              </a:buCl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Untaxed income</a:t>
            </a:r>
          </a:p>
          <a:p>
            <a:pPr eaLnBrk="1" hangingPunct="1">
              <a:spcBef>
                <a:spcPts val="3000"/>
              </a:spcBef>
              <a:buFontTx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657443"/>
      </p:ext>
    </p:extLst>
  </p:cSld>
  <p:clrMapOvr>
    <a:masterClrMapping/>
  </p:clrMapOvr>
  <p:transition spd="slow">
    <p:wipe dir="r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/>
              <a:t>Information About Student </a:t>
            </a:r>
            <a:br>
              <a:rPr lang="en-US" dirty="0"/>
            </a:br>
            <a:r>
              <a:rPr lang="en-US" dirty="0"/>
              <a:t>(and Spouse)</a:t>
            </a:r>
          </a:p>
        </p:txBody>
      </p:sp>
      <p:sp>
        <p:nvSpPr>
          <p:cNvPr id="849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ts val="3000"/>
              </a:spcBef>
              <a:buClr>
                <a:srgbClr val="005B99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Tax, income, and other financial information</a:t>
            </a:r>
          </a:p>
          <a:p>
            <a:pPr eaLnBrk="1" hangingPunct="1">
              <a:spcBef>
                <a:spcPts val="3000"/>
              </a:spcBef>
              <a:buClr>
                <a:srgbClr val="005B99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Dislocated worker status</a:t>
            </a:r>
          </a:p>
          <a:p>
            <a:pPr eaLnBrk="1" hangingPunct="1">
              <a:spcBef>
                <a:spcPts val="3000"/>
              </a:spcBef>
              <a:buClr>
                <a:srgbClr val="005B99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Receipt of means-tested federal benefits in the previous two years</a:t>
            </a:r>
          </a:p>
          <a:p>
            <a:pPr eaLnBrk="1" hangingPunct="1">
              <a:spcBef>
                <a:spcPts val="3000"/>
              </a:spcBef>
              <a:buClr>
                <a:srgbClr val="005B99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Assets</a:t>
            </a:r>
          </a:p>
          <a:p>
            <a:pPr eaLnBrk="1" hangingPunct="1">
              <a:spcBef>
                <a:spcPts val="3000"/>
              </a:spcBef>
              <a:buClr>
                <a:srgbClr val="005B99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Untaxed income</a:t>
            </a:r>
          </a:p>
        </p:txBody>
      </p:sp>
    </p:spTree>
    <p:extLst>
      <p:ext uri="{BB962C8B-B14F-4D97-AF65-F5344CB8AC3E}">
        <p14:creationId xmlns:p14="http://schemas.microsoft.com/office/powerpoint/2010/main" val="18219949"/>
      </p:ext>
    </p:extLst>
  </p:cSld>
  <p:clrMapOvr>
    <a:masterClrMapping/>
  </p:clrMapOvr>
  <p:transition spd="slow">
    <p:wipe dir="r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Information</a:t>
            </a:r>
          </a:p>
        </p:txBody>
      </p:sp>
      <p:sp>
        <p:nvSpPr>
          <p:cNvPr id="870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36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College information</a:t>
            </a:r>
          </a:p>
          <a:p>
            <a:pPr>
              <a:spcBef>
                <a:spcPts val="36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Housing plans</a:t>
            </a:r>
          </a:p>
          <a:p>
            <a:pPr>
              <a:spcBef>
                <a:spcPts val="36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FAFSA preparer information</a:t>
            </a:r>
          </a:p>
          <a:p>
            <a:pPr>
              <a:spcBef>
                <a:spcPts val="3600"/>
              </a:spcBef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111255"/>
      </p:ext>
    </p:extLst>
  </p:cSld>
  <p:clrMapOvr>
    <a:masterClrMapping/>
  </p:clrMapOvr>
  <p:transition spd="slow">
    <p:wipe dir="r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Signatures</a:t>
            </a:r>
          </a:p>
        </p:txBody>
      </p:sp>
      <p:sp>
        <p:nvSpPr>
          <p:cNvPr id="890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5000"/>
              </a:lnSpc>
              <a:spcBef>
                <a:spcPct val="400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Required</a:t>
            </a:r>
          </a:p>
          <a:p>
            <a:pPr marL="682625" lvl="1" indent="-341313" eaLnBrk="1" hangingPunct="1">
              <a:lnSpc>
                <a:spcPct val="95000"/>
              </a:lnSpc>
              <a:spcBef>
                <a:spcPct val="400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Student</a:t>
            </a:r>
          </a:p>
          <a:p>
            <a:pPr marL="682625" lvl="1" indent="-341313" eaLnBrk="1" hangingPunct="1">
              <a:lnSpc>
                <a:spcPct val="95000"/>
              </a:lnSpc>
              <a:spcBef>
                <a:spcPct val="400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One parent (dependent students)</a:t>
            </a:r>
          </a:p>
          <a:p>
            <a:pPr eaLnBrk="1" hangingPunct="1">
              <a:lnSpc>
                <a:spcPct val="95000"/>
              </a:lnSpc>
              <a:spcBef>
                <a:spcPct val="400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Format for submitting signatures</a:t>
            </a:r>
          </a:p>
          <a:p>
            <a:pPr marL="682625" lvl="1" indent="-341313" eaLnBrk="1" hangingPunct="1">
              <a:lnSpc>
                <a:spcPct val="95000"/>
              </a:lnSpc>
              <a:spcBef>
                <a:spcPct val="400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Electronic using FSA ID</a:t>
            </a:r>
            <a:endParaRPr lang="en-US" strike="sngStrik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2625" lvl="1" indent="-341313" eaLnBrk="1" hangingPunct="1">
              <a:lnSpc>
                <a:spcPct val="95000"/>
              </a:lnSpc>
              <a:spcBef>
                <a:spcPct val="400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Signature page</a:t>
            </a:r>
          </a:p>
          <a:p>
            <a:pPr marL="682625" lvl="1" indent="-341313" eaLnBrk="1" hangingPunct="1">
              <a:lnSpc>
                <a:spcPct val="95000"/>
              </a:lnSpc>
              <a:spcBef>
                <a:spcPct val="400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Paper FAFSA</a:t>
            </a:r>
          </a:p>
        </p:txBody>
      </p:sp>
    </p:spTree>
    <p:extLst>
      <p:ext uri="{BB962C8B-B14F-4D97-AF65-F5344CB8AC3E}">
        <p14:creationId xmlns:p14="http://schemas.microsoft.com/office/powerpoint/2010/main" val="3399444600"/>
      </p:ext>
    </p:extLst>
  </p:cSld>
  <p:clrMapOvr>
    <a:masterClrMapping/>
  </p:clrMapOvr>
  <p:transition spd="slow">
    <p:wipe dir="r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Frequent FAFSA Errors</a:t>
            </a:r>
          </a:p>
        </p:txBody>
      </p:sp>
      <p:sp>
        <p:nvSpPr>
          <p:cNvPr id="911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spcBef>
                <a:spcPts val="900"/>
              </a:spcBef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Social Security Numbers</a:t>
            </a:r>
          </a:p>
          <a:p>
            <a:pPr eaLnBrk="1" hangingPunct="1">
              <a:lnSpc>
                <a:spcPct val="90000"/>
              </a:lnSpc>
              <a:spcBef>
                <a:spcPts val="900"/>
              </a:spcBef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Divorced/widowed/remarried parental information</a:t>
            </a:r>
          </a:p>
          <a:p>
            <a:pPr eaLnBrk="1" hangingPunct="1">
              <a:lnSpc>
                <a:spcPct val="90000"/>
              </a:lnSpc>
              <a:spcBef>
                <a:spcPts val="900"/>
              </a:spcBef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Income earned by parents/stepparents</a:t>
            </a:r>
          </a:p>
          <a:p>
            <a:pPr eaLnBrk="1" hangingPunct="1">
              <a:lnSpc>
                <a:spcPct val="90000"/>
              </a:lnSpc>
              <a:spcBef>
                <a:spcPts val="900"/>
              </a:spcBef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Untaxed income</a:t>
            </a:r>
          </a:p>
          <a:p>
            <a:pPr eaLnBrk="1" hangingPunct="1">
              <a:lnSpc>
                <a:spcPct val="90000"/>
              </a:lnSpc>
              <a:spcBef>
                <a:spcPts val="900"/>
              </a:spcBef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U.S. income taxes paid </a:t>
            </a:r>
          </a:p>
          <a:p>
            <a:pPr eaLnBrk="1" hangingPunct="1">
              <a:lnSpc>
                <a:spcPct val="90000"/>
              </a:lnSpc>
              <a:spcBef>
                <a:spcPts val="900"/>
              </a:spcBef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Household size</a:t>
            </a:r>
          </a:p>
          <a:p>
            <a:pPr eaLnBrk="1" hangingPunct="1">
              <a:lnSpc>
                <a:spcPct val="90000"/>
              </a:lnSpc>
              <a:spcBef>
                <a:spcPts val="900"/>
              </a:spcBef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Number of household members in college</a:t>
            </a:r>
          </a:p>
          <a:p>
            <a:pPr eaLnBrk="1" hangingPunct="1">
              <a:lnSpc>
                <a:spcPct val="90000"/>
              </a:lnSpc>
              <a:spcBef>
                <a:spcPts val="900"/>
              </a:spcBef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Real estate and investment net worth</a:t>
            </a:r>
          </a:p>
        </p:txBody>
      </p:sp>
    </p:spTree>
    <p:extLst>
      <p:ext uri="{BB962C8B-B14F-4D97-AF65-F5344CB8AC3E}">
        <p14:creationId xmlns:p14="http://schemas.microsoft.com/office/powerpoint/2010/main" val="1630769409"/>
      </p:ext>
    </p:extLst>
  </p:cSld>
  <p:clrMapOvr>
    <a:masterClrMapping/>
  </p:clrMapOvr>
  <p:transition spd="slow">
    <p:wipe dir="r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499733C8-8320-4CF0-8754-7D6D44F6E56D}"/>
              </a:ext>
            </a:extLst>
          </p:cNvPr>
          <p:cNvSpPr>
            <a:spLocks noChangeAspect="1"/>
          </p:cNvSpPr>
          <p:nvPr/>
        </p:nvSpPr>
        <p:spPr>
          <a:xfrm>
            <a:off x="5482377" y="3625707"/>
            <a:ext cx="1737360" cy="1737360"/>
          </a:xfrm>
          <a:prstGeom prst="ellipse">
            <a:avLst/>
          </a:prstGeom>
          <a:solidFill>
            <a:srgbClr val="005B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FE6DEF3-7E2F-4374-85E4-C39EA1F97307}"/>
              </a:ext>
            </a:extLst>
          </p:cNvPr>
          <p:cNvSpPr>
            <a:spLocks noChangeAspect="1"/>
          </p:cNvSpPr>
          <p:nvPr/>
        </p:nvSpPr>
        <p:spPr>
          <a:xfrm>
            <a:off x="1206571" y="3667251"/>
            <a:ext cx="1737360" cy="1737360"/>
          </a:xfrm>
          <a:prstGeom prst="ellipse">
            <a:avLst/>
          </a:prstGeom>
          <a:solidFill>
            <a:srgbClr val="005B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E4D7512-25FB-4B8A-8D06-70F4D612D5E1}"/>
              </a:ext>
            </a:extLst>
          </p:cNvPr>
          <p:cNvSpPr>
            <a:spLocks noChangeAspect="1"/>
          </p:cNvSpPr>
          <p:nvPr/>
        </p:nvSpPr>
        <p:spPr>
          <a:xfrm>
            <a:off x="3294635" y="1104138"/>
            <a:ext cx="1737360" cy="1737360"/>
          </a:xfrm>
          <a:prstGeom prst="ellipse">
            <a:avLst/>
          </a:prstGeom>
          <a:solidFill>
            <a:srgbClr val="005B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76D393F-205B-4B48-B071-EFB8956A97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355" y="941279"/>
            <a:ext cx="1645920" cy="16459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FAFSA </a:t>
            </a:r>
            <a:r>
              <a:rPr lang="en-US"/>
              <a:t>Processing Results</a:t>
            </a: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582006212"/>
              </p:ext>
            </p:extLst>
          </p:nvPr>
        </p:nvGraphicFramePr>
        <p:xfrm>
          <a:off x="457200" y="1320800"/>
          <a:ext cx="8153400" cy="462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Graphic 5">
            <a:extLst>
              <a:ext uri="{FF2B5EF4-FFF2-40B4-BE49-F238E27FC236}">
                <a16:creationId xmlns:a16="http://schemas.microsoft.com/office/drawing/2014/main" id="{3C281BB1-61A6-4900-9B40-BFBD10A763B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657" y="3363210"/>
            <a:ext cx="1828800" cy="18288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9B6A51AE-2757-4423-91FC-E3B11ECBC61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643" y="3536742"/>
            <a:ext cx="1554480" cy="1554480"/>
          </a:xfrm>
          <a:prstGeom prst="rect">
            <a:avLst/>
          </a:prstGeom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id="{6843D1B6-ABDE-4998-9F0F-9FA10872153E}"/>
              </a:ext>
            </a:extLst>
          </p:cNvPr>
          <p:cNvSpPr/>
          <p:nvPr/>
        </p:nvSpPr>
        <p:spPr>
          <a:xfrm rot="8184329">
            <a:off x="2557288" y="2912109"/>
            <a:ext cx="978408" cy="484632"/>
          </a:xfrm>
          <a:prstGeom prst="rightArrow">
            <a:avLst/>
          </a:prstGeom>
          <a:solidFill>
            <a:srgbClr val="005B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A6C5E6F0-48F0-4410-B620-2589FCA103CF}"/>
              </a:ext>
            </a:extLst>
          </p:cNvPr>
          <p:cNvSpPr/>
          <p:nvPr/>
        </p:nvSpPr>
        <p:spPr>
          <a:xfrm rot="2961703">
            <a:off x="4813884" y="2962825"/>
            <a:ext cx="978408" cy="484632"/>
          </a:xfrm>
          <a:prstGeom prst="rightArrow">
            <a:avLst/>
          </a:prstGeom>
          <a:solidFill>
            <a:srgbClr val="005B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1D05D6F-D416-46DA-91BE-8B8C6CE55177}"/>
              </a:ext>
            </a:extLst>
          </p:cNvPr>
          <p:cNvSpPr txBox="1"/>
          <p:nvPr/>
        </p:nvSpPr>
        <p:spPr>
          <a:xfrm>
            <a:off x="3839453" y="2415389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A981705-558B-453A-9764-10FE9D4DE5B3}"/>
              </a:ext>
            </a:extLst>
          </p:cNvPr>
          <p:cNvSpPr txBox="1"/>
          <p:nvPr/>
        </p:nvSpPr>
        <p:spPr>
          <a:xfrm>
            <a:off x="1599343" y="4906556"/>
            <a:ext cx="1042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College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B9C1C6B-8288-437B-89FC-735ACF9DA1EB}"/>
              </a:ext>
            </a:extLst>
          </p:cNvPr>
          <p:cNvSpPr txBox="1"/>
          <p:nvPr/>
        </p:nvSpPr>
        <p:spPr>
          <a:xfrm>
            <a:off x="5805576" y="4858143"/>
            <a:ext cx="1042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</a:t>
            </a:r>
          </a:p>
        </p:txBody>
      </p:sp>
    </p:spTree>
    <p:extLst>
      <p:ext uri="{BB962C8B-B14F-4D97-AF65-F5344CB8AC3E}">
        <p14:creationId xmlns:p14="http://schemas.microsoft.com/office/powerpoint/2010/main" val="3765154677"/>
      </p:ext>
    </p:extLst>
  </p:cSld>
  <p:clrMapOvr>
    <a:masterClrMapping/>
  </p:clrMapOvr>
  <p:transition spd="slow">
    <p:wipe dir="r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257800" y="1295400"/>
            <a:ext cx="3550920" cy="47244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valid email address is  provided on FAFSA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Provides access to electronic SAR at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www.fafsa.gov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Email Notification of SAR Processing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27541A3-F42E-498F-8A99-EBB9F149BEDB}"/>
              </a:ext>
            </a:extLst>
          </p:cNvPr>
          <p:cNvPicPr/>
          <p:nvPr/>
        </p:nvPicPr>
        <p:blipFill rotWithShape="1">
          <a:blip r:embed="rId3"/>
          <a:srcRect l="25437" t="12034" r="38221" b="3891"/>
          <a:stretch/>
        </p:blipFill>
        <p:spPr bwMode="auto">
          <a:xfrm>
            <a:off x="533400" y="1059610"/>
            <a:ext cx="4308894" cy="49601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88442741"/>
      </p:ext>
    </p:extLst>
  </p:cSld>
  <p:clrMapOvr>
    <a:masterClrMapping/>
  </p:clrMapOvr>
  <p:transition spd="slow">
    <p:wipe dir="r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1295400"/>
            <a:ext cx="3596640" cy="4724400"/>
          </a:xfrm>
        </p:spPr>
        <p:txBody>
          <a:bodyPr>
            <a:normAutofit/>
          </a:bodyPr>
          <a:lstStyle/>
          <a:p>
            <a:pPr>
              <a:buClr>
                <a:srgbClr val="005B99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SAR sent if paper FAFSA filed without providing an email address</a:t>
            </a:r>
          </a:p>
          <a:p>
            <a:pPr>
              <a:buClr>
                <a:srgbClr val="005B99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SAR Acknowledgement sent if FOTW filed without providing an email address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SAR or SAR Acknowledgement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75E74E-3B1E-4907-A1AA-FC2CA5C9664A}"/>
              </a:ext>
            </a:extLst>
          </p:cNvPr>
          <p:cNvPicPr/>
          <p:nvPr/>
        </p:nvPicPr>
        <p:blipFill rotWithShape="1">
          <a:blip r:embed="rId2"/>
          <a:srcRect l="26154" t="10941" r="36615" b="3525"/>
          <a:stretch/>
        </p:blipFill>
        <p:spPr bwMode="auto">
          <a:xfrm>
            <a:off x="342900" y="1295400"/>
            <a:ext cx="3200400" cy="3657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269FAAE-D041-469F-9EDC-283B657B421A}"/>
              </a:ext>
            </a:extLst>
          </p:cNvPr>
          <p:cNvPicPr/>
          <p:nvPr/>
        </p:nvPicPr>
        <p:blipFill rotWithShape="1">
          <a:blip r:embed="rId3"/>
          <a:srcRect l="26055" t="11489" r="36687" b="3694"/>
          <a:stretch/>
        </p:blipFill>
        <p:spPr bwMode="auto">
          <a:xfrm>
            <a:off x="1752600" y="2209800"/>
            <a:ext cx="3200400" cy="3657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44292065"/>
      </p:ext>
    </p:extLst>
  </p:cSld>
  <p:clrMapOvr>
    <a:masterClrMapping/>
  </p:clrMapOvr>
  <p:transition spd="slow">
    <p:wipe dir="r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295400"/>
            <a:ext cx="4130040" cy="4724400"/>
          </a:xfrm>
        </p:spPr>
        <p:txBody>
          <a:bodyPr>
            <a:noAutofit/>
          </a:bodyPr>
          <a:lstStyle/>
          <a:p>
            <a:pPr>
              <a:buClr>
                <a:srgbClr val="005B99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CPS sends results to colleges listed on the FAFSA</a:t>
            </a:r>
          </a:p>
          <a:p>
            <a:pPr>
              <a:buClr>
                <a:srgbClr val="005B99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College reviews ISIR and may request additional documentation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Institutional Student Information Record (ISIR)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B274C7-F098-4380-91FF-4BE09D6B0E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276" y="1295400"/>
            <a:ext cx="3356324" cy="457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88009768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/>
        </p:nvSpPr>
        <p:spPr>
          <a:xfrm>
            <a:off x="547794" y="1620645"/>
            <a:ext cx="3349558" cy="4255165"/>
          </a:xfrm>
          <a:custGeom>
            <a:avLst/>
            <a:gdLst>
              <a:gd name="connsiteX0" fmla="*/ 0 w 2902148"/>
              <a:gd name="connsiteY0" fmla="*/ 0 h 1741289"/>
              <a:gd name="connsiteX1" fmla="*/ 2902148 w 2902148"/>
              <a:gd name="connsiteY1" fmla="*/ 0 h 1741289"/>
              <a:gd name="connsiteX2" fmla="*/ 2902148 w 2902148"/>
              <a:gd name="connsiteY2" fmla="*/ 1741289 h 1741289"/>
              <a:gd name="connsiteX3" fmla="*/ 0 w 2902148"/>
              <a:gd name="connsiteY3" fmla="*/ 1741289 h 1741289"/>
              <a:gd name="connsiteX4" fmla="*/ 0 w 2902148"/>
              <a:gd name="connsiteY4" fmla="*/ 0 h 1741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2148" h="1741289">
                <a:moveTo>
                  <a:pt x="0" y="0"/>
                </a:moveTo>
                <a:lnTo>
                  <a:pt x="2902148" y="0"/>
                </a:lnTo>
                <a:lnTo>
                  <a:pt x="2902148" y="1741289"/>
                </a:lnTo>
                <a:lnTo>
                  <a:pt x="0" y="1741289"/>
                </a:lnTo>
                <a:lnTo>
                  <a:pt x="0" y="0"/>
                </a:lnTo>
                <a:close/>
              </a:path>
            </a:pathLst>
          </a:custGeom>
          <a:solidFill>
            <a:srgbClr val="1774AD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3350" tIns="133350" rIns="133350" bIns="133350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>
                <a:latin typeface="Arial" charset="0"/>
                <a:ea typeface="Arial" charset="0"/>
                <a:cs typeface="Arial" charset="0"/>
              </a:rPr>
              <a:t>Measurement of student’s and family’s ability to pay postsecondary educational expenses</a:t>
            </a:r>
          </a:p>
        </p:txBody>
      </p:sp>
      <p:sp>
        <p:nvSpPr>
          <p:cNvPr id="13" name="Freeform 12"/>
          <p:cNvSpPr/>
          <p:nvPr/>
        </p:nvSpPr>
        <p:spPr>
          <a:xfrm>
            <a:off x="5181600" y="1620645"/>
            <a:ext cx="3200400" cy="1828800"/>
          </a:xfrm>
          <a:custGeom>
            <a:avLst/>
            <a:gdLst>
              <a:gd name="connsiteX0" fmla="*/ 0 w 2902148"/>
              <a:gd name="connsiteY0" fmla="*/ 0 h 1741289"/>
              <a:gd name="connsiteX1" fmla="*/ 2902148 w 2902148"/>
              <a:gd name="connsiteY1" fmla="*/ 0 h 1741289"/>
              <a:gd name="connsiteX2" fmla="*/ 2902148 w 2902148"/>
              <a:gd name="connsiteY2" fmla="*/ 1741289 h 1741289"/>
              <a:gd name="connsiteX3" fmla="*/ 0 w 2902148"/>
              <a:gd name="connsiteY3" fmla="*/ 1741289 h 1741289"/>
              <a:gd name="connsiteX4" fmla="*/ 0 w 2902148"/>
              <a:gd name="connsiteY4" fmla="*/ 0 h 1741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2148" h="1741289">
                <a:moveTo>
                  <a:pt x="0" y="0"/>
                </a:moveTo>
                <a:lnTo>
                  <a:pt x="2902148" y="0"/>
                </a:lnTo>
                <a:lnTo>
                  <a:pt x="2902148" y="1741289"/>
                </a:lnTo>
                <a:lnTo>
                  <a:pt x="0" y="1741289"/>
                </a:lnTo>
                <a:lnTo>
                  <a:pt x="0" y="0"/>
                </a:lnTo>
                <a:close/>
              </a:path>
            </a:pathLst>
          </a:custGeom>
          <a:solidFill>
            <a:srgbClr val="1774AD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3350" tIns="133350" rIns="133350" bIns="133350" numCol="1" spcCol="1270" anchor="ctr" anchorCtr="0">
            <a:noAutofit/>
          </a:bodyPr>
          <a:lstStyle/>
          <a:p>
            <a:pPr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Arial" charset="0"/>
                <a:ea typeface="Arial" charset="0"/>
                <a:cs typeface="Arial" charset="0"/>
              </a:rPr>
              <a:t>Student contribution</a:t>
            </a:r>
          </a:p>
        </p:txBody>
      </p:sp>
      <p:sp>
        <p:nvSpPr>
          <p:cNvPr id="14" name="Freeform 13"/>
          <p:cNvSpPr/>
          <p:nvPr/>
        </p:nvSpPr>
        <p:spPr>
          <a:xfrm>
            <a:off x="5181600" y="4047010"/>
            <a:ext cx="3200400" cy="1828800"/>
          </a:xfrm>
          <a:custGeom>
            <a:avLst/>
            <a:gdLst>
              <a:gd name="connsiteX0" fmla="*/ 0 w 2902148"/>
              <a:gd name="connsiteY0" fmla="*/ 0 h 1741289"/>
              <a:gd name="connsiteX1" fmla="*/ 2902148 w 2902148"/>
              <a:gd name="connsiteY1" fmla="*/ 0 h 1741289"/>
              <a:gd name="connsiteX2" fmla="*/ 2902148 w 2902148"/>
              <a:gd name="connsiteY2" fmla="*/ 1741289 h 1741289"/>
              <a:gd name="connsiteX3" fmla="*/ 0 w 2902148"/>
              <a:gd name="connsiteY3" fmla="*/ 1741289 h 1741289"/>
              <a:gd name="connsiteX4" fmla="*/ 0 w 2902148"/>
              <a:gd name="connsiteY4" fmla="*/ 0 h 1741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2148" h="1741289">
                <a:moveTo>
                  <a:pt x="0" y="0"/>
                </a:moveTo>
                <a:lnTo>
                  <a:pt x="2902148" y="0"/>
                </a:lnTo>
                <a:lnTo>
                  <a:pt x="2902148" y="1741289"/>
                </a:lnTo>
                <a:lnTo>
                  <a:pt x="0" y="1741289"/>
                </a:lnTo>
                <a:lnTo>
                  <a:pt x="0" y="0"/>
                </a:lnTo>
                <a:close/>
              </a:path>
            </a:pathLst>
          </a:custGeom>
          <a:solidFill>
            <a:srgbClr val="1774AD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3350" tIns="133350" rIns="133350" bIns="133350" numCol="1" spcCol="1270" anchor="ctr" anchorCtr="0">
            <a:noAutofit/>
          </a:bodyPr>
          <a:lstStyle/>
          <a:p>
            <a:pPr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Arial" charset="0"/>
                <a:ea typeface="Arial" charset="0"/>
                <a:cs typeface="Arial" charset="0"/>
              </a:rPr>
              <a:t>Parent contribution</a:t>
            </a:r>
          </a:p>
          <a:p>
            <a:pPr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i="1" dirty="0">
                <a:latin typeface="Arial" charset="0"/>
                <a:ea typeface="Arial" charset="0"/>
                <a:cs typeface="Arial" charset="0"/>
              </a:rPr>
              <a:t>(for dependent students)</a:t>
            </a:r>
            <a:endParaRPr lang="en-US" sz="2400" i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Left Brace 1"/>
          <p:cNvSpPr/>
          <p:nvPr/>
        </p:nvSpPr>
        <p:spPr>
          <a:xfrm>
            <a:off x="4267200" y="2529027"/>
            <a:ext cx="457200" cy="2438400"/>
          </a:xfrm>
          <a:prstGeom prst="leftBrace">
            <a:avLst/>
          </a:prstGeom>
          <a:ln w="38100">
            <a:solidFill>
              <a:srgbClr val="005B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n w="57150">
                <a:solidFill>
                  <a:schemeClr val="tx1"/>
                </a:solidFill>
              </a:ln>
              <a:solidFill>
                <a:srgbClr val="005B99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A6465BB8-DF46-44E7-B0C0-6B606367070C}"/>
              </a:ext>
            </a:extLst>
          </p:cNvPr>
          <p:cNvSpPr txBox="1">
            <a:spLocks noChangeArrowheads="1"/>
          </p:cNvSpPr>
          <p:nvPr/>
        </p:nvSpPr>
        <p:spPr>
          <a:xfrm>
            <a:off x="152400" y="0"/>
            <a:ext cx="88392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33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>
                <a:solidFill>
                  <a:srgbClr val="005B99"/>
                </a:solidFill>
              </a:rPr>
              <a:t>What is Expected Family Contribution (EFC)?</a:t>
            </a:r>
          </a:p>
        </p:txBody>
      </p:sp>
    </p:spTree>
    <p:extLst>
      <p:ext uri="{BB962C8B-B14F-4D97-AF65-F5344CB8AC3E}">
        <p14:creationId xmlns:p14="http://schemas.microsoft.com/office/powerpoint/2010/main" val="198980428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Making Corrections</a:t>
            </a:r>
          </a:p>
        </p:txBody>
      </p:sp>
      <p:sp>
        <p:nvSpPr>
          <p:cNvPr id="101378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295400"/>
            <a:ext cx="8763000" cy="452596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  <a:tabLst>
                <a:tab pos="347663" algn="l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necessary, corrections to FAFSA data may be made by: </a:t>
            </a:r>
          </a:p>
          <a:p>
            <a:pPr marL="339725" indent="-339725" eaLnBrk="1" hangingPunct="1">
              <a:lnSpc>
                <a:spcPct val="90000"/>
              </a:lnSpc>
              <a:spcBef>
                <a:spcPct val="350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Using FAFSA on the Web, if student has a FSA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ID;</a:t>
            </a:r>
          </a:p>
          <a:p>
            <a:pPr marL="339725" indent="-339725" eaLnBrk="1" hangingPunct="1">
              <a:lnSpc>
                <a:spcPct val="90000"/>
              </a:lnSpc>
              <a:spcBef>
                <a:spcPct val="350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Updating paper SAR; or </a:t>
            </a:r>
          </a:p>
          <a:p>
            <a:pPr marL="339725" indent="-339725" eaLnBrk="1" hangingPunct="1">
              <a:lnSpc>
                <a:spcPct val="90000"/>
              </a:lnSpc>
              <a:spcBef>
                <a:spcPct val="350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Submitting documentation to college’s financial aid office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511874"/>
      </p:ext>
    </p:extLst>
  </p:cSld>
  <p:clrMapOvr>
    <a:masterClrMapping/>
  </p:clrMapOvr>
  <p:transition spd="slow">
    <p:wipe dir="r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Special Circumstances</a:t>
            </a:r>
          </a:p>
        </p:txBody>
      </p:sp>
      <p:sp>
        <p:nvSpPr>
          <p:cNvPr id="10342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spcBef>
                <a:spcPts val="1800"/>
              </a:spcBef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Conditions exist that cannot be documented with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the FAFSA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800"/>
              </a:spcBef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Send written explanation and documentation to your college’s financial aid office</a:t>
            </a:r>
          </a:p>
          <a:p>
            <a:pPr eaLnBrk="1" hangingPunct="1">
              <a:spcBef>
                <a:spcPts val="1800"/>
              </a:spcBef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College will review and request additional information if necessary</a:t>
            </a:r>
          </a:p>
          <a:p>
            <a:pPr eaLnBrk="1" hangingPunct="1">
              <a:spcBef>
                <a:spcPts val="1800"/>
              </a:spcBef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Decisions are final and cannot be appealed to U.S. Department of Education</a:t>
            </a:r>
          </a:p>
        </p:txBody>
      </p:sp>
    </p:spTree>
    <p:extLst>
      <p:ext uri="{BB962C8B-B14F-4D97-AF65-F5344CB8AC3E}">
        <p14:creationId xmlns:p14="http://schemas.microsoft.com/office/powerpoint/2010/main" val="630508311"/>
      </p:ext>
    </p:extLst>
  </p:cSld>
  <p:clrMapOvr>
    <a:masterClrMapping/>
  </p:clrMapOvr>
  <p:transition spd="slow">
    <p:wipe dir="r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>
            <a:extLst>
              <a:ext uri="{FF2B5EF4-FFF2-40B4-BE49-F238E27FC236}">
                <a16:creationId xmlns:a16="http://schemas.microsoft.com/office/drawing/2014/main" id="{9E61E53E-FEB7-467A-AD11-E48EA1F248D1}"/>
              </a:ext>
            </a:extLst>
          </p:cNvPr>
          <p:cNvSpPr txBox="1">
            <a:spLocks noChangeArrowheads="1"/>
          </p:cNvSpPr>
          <p:nvPr/>
        </p:nvSpPr>
        <p:spPr>
          <a:xfrm>
            <a:off x="152400" y="281578"/>
            <a:ext cx="8839200" cy="93762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33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>
                <a:solidFill>
                  <a:srgbClr val="005B99"/>
                </a:solidFill>
              </a:rPr>
              <a:t>Special Circumstances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31164" y="878142"/>
            <a:ext cx="8462910" cy="4793432"/>
            <a:chOff x="130666" y="5357"/>
            <a:chExt cx="8660875" cy="5672225"/>
          </a:xfrm>
        </p:grpSpPr>
        <p:sp>
          <p:nvSpPr>
            <p:cNvPr id="10" name="Cloud Callout 9"/>
            <p:cNvSpPr/>
            <p:nvPr/>
          </p:nvSpPr>
          <p:spPr>
            <a:xfrm>
              <a:off x="6038270" y="5357"/>
              <a:ext cx="2753271" cy="2057400"/>
            </a:xfrm>
            <a:prstGeom prst="cloudCallout">
              <a:avLst>
                <a:gd name="adj1" fmla="val -23547"/>
                <a:gd name="adj2" fmla="val 148133"/>
              </a:avLst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Secondary school tuition</a:t>
              </a:r>
            </a:p>
          </p:txBody>
        </p:sp>
        <p:pic>
          <p:nvPicPr>
            <p:cNvPr id="1026" name="Picture 2" descr="T:\NASFAA U\Video Design and Tools\Common Craft Cut-Outs\Pack_Scene_2_PNG_0\village_landscape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620182"/>
              <a:ext cx="8400488" cy="2057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Cloud Callout 2"/>
            <p:cNvSpPr/>
            <p:nvPr/>
          </p:nvSpPr>
          <p:spPr>
            <a:xfrm>
              <a:off x="257694" y="412880"/>
              <a:ext cx="4161663" cy="1939819"/>
            </a:xfrm>
            <a:prstGeom prst="cloudCallout">
              <a:avLst>
                <a:gd name="adj1" fmla="val 11247"/>
                <a:gd name="adj2" fmla="val 201667"/>
              </a:avLst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Unusual uncovered medical/dental expenses</a:t>
              </a:r>
            </a:p>
          </p:txBody>
        </p:sp>
        <p:sp>
          <p:nvSpPr>
            <p:cNvPr id="6" name="Cloud Callout 5"/>
            <p:cNvSpPr/>
            <p:nvPr/>
          </p:nvSpPr>
          <p:spPr>
            <a:xfrm>
              <a:off x="130666" y="2129018"/>
              <a:ext cx="2127260" cy="1527761"/>
            </a:xfrm>
            <a:prstGeom prst="cloudCallout">
              <a:avLst>
                <a:gd name="adj1" fmla="val -4410"/>
                <a:gd name="adj2" fmla="val 86662"/>
              </a:avLst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Parent or spouse death</a:t>
              </a:r>
            </a:p>
          </p:txBody>
        </p:sp>
        <p:sp>
          <p:nvSpPr>
            <p:cNvPr id="5" name="Cloud Callout 4"/>
            <p:cNvSpPr/>
            <p:nvPr/>
          </p:nvSpPr>
          <p:spPr>
            <a:xfrm>
              <a:off x="3211268" y="1071704"/>
              <a:ext cx="3478570" cy="1538473"/>
            </a:xfrm>
            <a:prstGeom prst="cloudCallout">
              <a:avLst>
                <a:gd name="adj1" fmla="val 26825"/>
                <a:gd name="adj2" fmla="val 120209"/>
              </a:avLst>
            </a:prstGeom>
            <a:solidFill>
              <a:schemeClr val="accent1">
                <a:lumMod val="75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Extraordinary dependent care </a:t>
              </a:r>
            </a:p>
          </p:txBody>
        </p:sp>
        <p:sp>
          <p:nvSpPr>
            <p:cNvPr id="2" name="Cloud Callout 1"/>
            <p:cNvSpPr/>
            <p:nvPr/>
          </p:nvSpPr>
          <p:spPr>
            <a:xfrm>
              <a:off x="1748444" y="2345860"/>
              <a:ext cx="2570647" cy="1186398"/>
            </a:xfrm>
            <a:prstGeom prst="cloudCallout">
              <a:avLst>
                <a:gd name="adj1" fmla="val 22900"/>
                <a:gd name="adj2" fmla="val 156468"/>
              </a:avLst>
            </a:prstGeom>
            <a:solidFill>
              <a:srgbClr val="7FA3CF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Loss of employment</a:t>
              </a:r>
            </a:p>
          </p:txBody>
        </p:sp>
        <p:sp>
          <p:nvSpPr>
            <p:cNvPr id="4" name="Cloud Callout 3"/>
            <p:cNvSpPr/>
            <p:nvPr/>
          </p:nvSpPr>
          <p:spPr>
            <a:xfrm>
              <a:off x="4051522" y="2352698"/>
              <a:ext cx="2638316" cy="955411"/>
            </a:xfrm>
            <a:prstGeom prst="cloudCallout">
              <a:avLst>
                <a:gd name="adj1" fmla="val -35368"/>
                <a:gd name="adj2" fmla="val 17994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Divorce</a:t>
              </a:r>
            </a:p>
          </p:txBody>
        </p:sp>
      </p:grpSp>
      <p:sp>
        <p:nvSpPr>
          <p:cNvPr id="13" name="Cloud Callout 2">
            <a:extLst>
              <a:ext uri="{FF2B5EF4-FFF2-40B4-BE49-F238E27FC236}">
                <a16:creationId xmlns:a16="http://schemas.microsoft.com/office/drawing/2014/main" id="{EE24C4B0-9059-45CF-9809-117CEECA1176}"/>
              </a:ext>
            </a:extLst>
          </p:cNvPr>
          <p:cNvSpPr/>
          <p:nvPr/>
        </p:nvSpPr>
        <p:spPr>
          <a:xfrm>
            <a:off x="6217112" y="2333544"/>
            <a:ext cx="2799277" cy="1764127"/>
          </a:xfrm>
          <a:prstGeom prst="cloudCallout">
            <a:avLst>
              <a:gd name="adj1" fmla="val -8974"/>
              <a:gd name="adj2" fmla="val 130561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Student cannot obtain parental information</a:t>
            </a:r>
          </a:p>
        </p:txBody>
      </p:sp>
    </p:spTree>
    <p:extLst>
      <p:ext uri="{BB962C8B-B14F-4D97-AF65-F5344CB8AC3E}">
        <p14:creationId xmlns:p14="http://schemas.microsoft.com/office/powerpoint/2010/main" val="247824669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5B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005B99"/>
              </a:solidFill>
            </a:endParaRPr>
          </a:p>
        </p:txBody>
      </p:sp>
      <p:pic>
        <p:nvPicPr>
          <p:cNvPr id="5" name="Picture 4" descr="nasfaa_whit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9578" y="2603500"/>
            <a:ext cx="6419022" cy="15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21054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0822267"/>
              </p:ext>
            </p:extLst>
          </p:nvPr>
        </p:nvGraphicFramePr>
        <p:xfrm>
          <a:off x="685800" y="1905000"/>
          <a:ext cx="7772400" cy="2971800"/>
        </p:xfrm>
        <a:graphic>
          <a:graphicData uri="http://schemas.openxmlformats.org/drawingml/2006/table">
            <a:tbl>
              <a:tblPr firstRow="1" firstCol="1" bandRow="1" bandCol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77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718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4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568325" algn="l"/>
                        </a:tabLst>
                      </a:pPr>
                      <a:r>
                        <a:rPr lang="en-US" sz="24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	</a:t>
                      </a:r>
                      <a:r>
                        <a:rPr lang="en-US" sz="32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Cost of attendance (COA)</a:t>
                      </a:r>
                      <a:endParaRPr lang="en-US" sz="36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8325" algn="l"/>
                        </a:tabLst>
                      </a:pPr>
                      <a:r>
                        <a:rPr lang="en-US" sz="32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 – 	</a:t>
                      </a:r>
                      <a:r>
                        <a:rPr lang="en-US" sz="3200" u="non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Expected family contribution (EFC)</a:t>
                      </a:r>
                      <a:endParaRPr lang="en-US" sz="3600" u="non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algn="l">
                        <a:lnSpc>
                          <a:spcPct val="14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68325" algn="l"/>
                        </a:tabLst>
                      </a:pPr>
                      <a:r>
                        <a:rPr lang="en-US" sz="32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 =	Financial need</a:t>
                      </a:r>
                      <a:endParaRPr lang="en-US" sz="36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solidFill>
                      <a:srgbClr val="1774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7" name="Straight Connector 6"/>
          <p:cNvCxnSpPr>
            <a:cxnSpLocks/>
          </p:cNvCxnSpPr>
          <p:nvPr/>
        </p:nvCxnSpPr>
        <p:spPr>
          <a:xfrm>
            <a:off x="838200" y="3810000"/>
            <a:ext cx="7467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:a16="http://schemas.microsoft.com/office/drawing/2014/main" id="{BD0CBDF2-E40C-4F34-9137-8F40CEBE67CA}"/>
              </a:ext>
            </a:extLst>
          </p:cNvPr>
          <p:cNvSpPr txBox="1">
            <a:spLocks noChangeArrowheads="1"/>
          </p:cNvSpPr>
          <p:nvPr/>
        </p:nvSpPr>
        <p:spPr>
          <a:xfrm>
            <a:off x="152400" y="304800"/>
            <a:ext cx="8839200" cy="914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33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>
                <a:solidFill>
                  <a:srgbClr val="005B99"/>
                </a:solidFill>
              </a:rPr>
              <a:t>What is Financial Need?</a:t>
            </a:r>
          </a:p>
        </p:txBody>
      </p:sp>
    </p:spTree>
    <p:extLst>
      <p:ext uri="{BB962C8B-B14F-4D97-AF65-F5344CB8AC3E}">
        <p14:creationId xmlns:p14="http://schemas.microsoft.com/office/powerpoint/2010/main" val="2693013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Categories of Financial Aid</a:t>
            </a:r>
          </a:p>
        </p:txBody>
      </p:sp>
      <p:sp>
        <p:nvSpPr>
          <p:cNvPr id="2" name="Flowchart: Magnetic Disk 1">
            <a:extLst>
              <a:ext uri="{FF2B5EF4-FFF2-40B4-BE49-F238E27FC236}">
                <a16:creationId xmlns:a16="http://schemas.microsoft.com/office/drawing/2014/main" id="{5F500A2C-4B26-425A-B4E3-FDEAB5C3572F}"/>
              </a:ext>
            </a:extLst>
          </p:cNvPr>
          <p:cNvSpPr/>
          <p:nvPr/>
        </p:nvSpPr>
        <p:spPr>
          <a:xfrm>
            <a:off x="1143000" y="1981200"/>
            <a:ext cx="2667000" cy="3314700"/>
          </a:xfrm>
          <a:prstGeom prst="flowChartMagneticDisk">
            <a:avLst/>
          </a:prstGeom>
          <a:solidFill>
            <a:srgbClr val="005B99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Need-based aid</a:t>
            </a:r>
          </a:p>
        </p:txBody>
      </p:sp>
      <p:sp>
        <p:nvSpPr>
          <p:cNvPr id="5" name="Flowchart: Magnetic Disk 4">
            <a:extLst>
              <a:ext uri="{FF2B5EF4-FFF2-40B4-BE49-F238E27FC236}">
                <a16:creationId xmlns:a16="http://schemas.microsoft.com/office/drawing/2014/main" id="{CBB6264D-DBEC-4CB1-9D0B-D0BE0EF3CAFC}"/>
              </a:ext>
            </a:extLst>
          </p:cNvPr>
          <p:cNvSpPr/>
          <p:nvPr/>
        </p:nvSpPr>
        <p:spPr>
          <a:xfrm>
            <a:off x="4800600" y="1981200"/>
            <a:ext cx="2667000" cy="3314700"/>
          </a:xfrm>
          <a:prstGeom prst="flowChartMagneticDisk">
            <a:avLst/>
          </a:prstGeom>
          <a:solidFill>
            <a:srgbClr val="005B99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Non-need-based aid</a:t>
            </a:r>
          </a:p>
        </p:txBody>
      </p:sp>
    </p:spTree>
    <p:extLst>
      <p:ext uri="{BB962C8B-B14F-4D97-AF65-F5344CB8AC3E}">
        <p14:creationId xmlns:p14="http://schemas.microsoft.com/office/powerpoint/2010/main" val="458656341"/>
      </p:ext>
    </p:extLst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5704A-948E-4FC3-BF40-A46DA9276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Financial Aid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1441179-1F6A-4797-9264-08B5453F48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8431625"/>
              </p:ext>
            </p:extLst>
          </p:nvPr>
        </p:nvGraphicFramePr>
        <p:xfrm>
          <a:off x="1028700" y="1143000"/>
          <a:ext cx="70866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ight Brace 1">
            <a:extLst>
              <a:ext uri="{FF2B5EF4-FFF2-40B4-BE49-F238E27FC236}">
                <a16:creationId xmlns:a16="http://schemas.microsoft.com/office/drawing/2014/main" id="{56618372-FFB9-4F47-96B3-7E0DBEE2446F}"/>
              </a:ext>
            </a:extLst>
          </p:cNvPr>
          <p:cNvSpPr>
            <a:spLocks/>
          </p:cNvSpPr>
          <p:nvPr/>
        </p:nvSpPr>
        <p:spPr bwMode="auto">
          <a:xfrm>
            <a:off x="6743700" y="2697777"/>
            <a:ext cx="685800" cy="1755648"/>
          </a:xfrm>
          <a:prstGeom prst="rightBrace">
            <a:avLst>
              <a:gd name="adj1" fmla="val 8336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" name="Right Brace 1">
            <a:extLst>
              <a:ext uri="{FF2B5EF4-FFF2-40B4-BE49-F238E27FC236}">
                <a16:creationId xmlns:a16="http://schemas.microsoft.com/office/drawing/2014/main" id="{5F781D37-6C01-4441-8E10-F692C26D8D2B}"/>
              </a:ext>
            </a:extLst>
          </p:cNvPr>
          <p:cNvSpPr>
            <a:spLocks/>
          </p:cNvSpPr>
          <p:nvPr/>
        </p:nvSpPr>
        <p:spPr bwMode="auto">
          <a:xfrm flipH="1">
            <a:off x="1524000" y="2697777"/>
            <a:ext cx="685800" cy="1752600"/>
          </a:xfrm>
          <a:prstGeom prst="rightBrace">
            <a:avLst>
              <a:gd name="adj1" fmla="val 8336"/>
              <a:gd name="adj2" fmla="val 4954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60E8B5-3A15-4ACB-99FA-802EF2164844}"/>
              </a:ext>
            </a:extLst>
          </p:cNvPr>
          <p:cNvSpPr txBox="1"/>
          <p:nvPr/>
        </p:nvSpPr>
        <p:spPr>
          <a:xfrm>
            <a:off x="7372350" y="3343244"/>
            <a:ext cx="1485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Gift Aid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94B3F4-D3DC-4C35-AE92-EB070FB38FAA}"/>
              </a:ext>
            </a:extLst>
          </p:cNvPr>
          <p:cNvSpPr txBox="1"/>
          <p:nvPr/>
        </p:nvSpPr>
        <p:spPr>
          <a:xfrm>
            <a:off x="100445" y="3089701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Self-Help Aid</a:t>
            </a:r>
          </a:p>
        </p:txBody>
      </p:sp>
    </p:spTree>
    <p:extLst>
      <p:ext uri="{BB962C8B-B14F-4D97-AF65-F5344CB8AC3E}">
        <p14:creationId xmlns:p14="http://schemas.microsoft.com/office/powerpoint/2010/main" val="727762666"/>
      </p:ext>
    </p:extLst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Brace 1">
            <a:extLst>
              <a:ext uri="{FF2B5EF4-FFF2-40B4-BE49-F238E27FC236}">
                <a16:creationId xmlns:a16="http://schemas.microsoft.com/office/drawing/2014/main" id="{56618372-FFB9-4F47-96B3-7E0DBEE2446F}"/>
              </a:ext>
            </a:extLst>
          </p:cNvPr>
          <p:cNvSpPr>
            <a:spLocks/>
          </p:cNvSpPr>
          <p:nvPr/>
        </p:nvSpPr>
        <p:spPr bwMode="auto">
          <a:xfrm>
            <a:off x="6743700" y="2697777"/>
            <a:ext cx="685800" cy="1755648"/>
          </a:xfrm>
          <a:prstGeom prst="rightBrace">
            <a:avLst>
              <a:gd name="adj1" fmla="val 8336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E5704A-948E-4FC3-BF40-A46DA9276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Scholarships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1441179-1F6A-4797-9264-08B5453F48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9072605"/>
              </p:ext>
            </p:extLst>
          </p:nvPr>
        </p:nvGraphicFramePr>
        <p:xfrm>
          <a:off x="1028700" y="1143000"/>
          <a:ext cx="70866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ight Brace 1">
            <a:extLst>
              <a:ext uri="{FF2B5EF4-FFF2-40B4-BE49-F238E27FC236}">
                <a16:creationId xmlns:a16="http://schemas.microsoft.com/office/drawing/2014/main" id="{5F781D37-6C01-4441-8E10-F692C26D8D2B}"/>
              </a:ext>
            </a:extLst>
          </p:cNvPr>
          <p:cNvSpPr>
            <a:spLocks/>
          </p:cNvSpPr>
          <p:nvPr/>
        </p:nvSpPr>
        <p:spPr bwMode="auto">
          <a:xfrm flipH="1">
            <a:off x="1447800" y="2697777"/>
            <a:ext cx="685800" cy="1752600"/>
          </a:xfrm>
          <a:prstGeom prst="rightBrace">
            <a:avLst>
              <a:gd name="adj1" fmla="val 8336"/>
              <a:gd name="adj2" fmla="val 4954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60E8B5-3A15-4ACB-99FA-802EF2164844}"/>
              </a:ext>
            </a:extLst>
          </p:cNvPr>
          <p:cNvSpPr txBox="1"/>
          <p:nvPr/>
        </p:nvSpPr>
        <p:spPr>
          <a:xfrm>
            <a:off x="7372350" y="3343244"/>
            <a:ext cx="1485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Gift Aid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94B3F4-D3DC-4C35-AE92-EB070FB38FAA}"/>
              </a:ext>
            </a:extLst>
          </p:cNvPr>
          <p:cNvSpPr txBox="1"/>
          <p:nvPr/>
        </p:nvSpPr>
        <p:spPr>
          <a:xfrm>
            <a:off x="100445" y="3089701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Self-Help Aid</a:t>
            </a:r>
          </a:p>
        </p:txBody>
      </p:sp>
    </p:spTree>
    <p:extLst>
      <p:ext uri="{BB962C8B-B14F-4D97-AF65-F5344CB8AC3E}">
        <p14:creationId xmlns:p14="http://schemas.microsoft.com/office/powerpoint/2010/main" val="2244050230"/>
      </p:ext>
    </p:extLst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50573</TotalTime>
  <Words>1490</Words>
  <Application>Microsoft Office PowerPoint</Application>
  <PresentationFormat>On-screen Show (4:3)</PresentationFormat>
  <Paragraphs>299</Paragraphs>
  <Slides>53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8" baseType="lpstr">
      <vt:lpstr>Arial</vt:lpstr>
      <vt:lpstr>Calibri</vt:lpstr>
      <vt:lpstr>Verdana</vt:lpstr>
      <vt:lpstr>Wingdings</vt:lpstr>
      <vt:lpstr>Office Theme</vt:lpstr>
      <vt:lpstr>PowerPoint Presentation</vt:lpstr>
      <vt:lpstr>Topics We Will Discuss</vt:lpstr>
      <vt:lpstr>What is Financial Aid?</vt:lpstr>
      <vt:lpstr>PowerPoint Presentation</vt:lpstr>
      <vt:lpstr>PowerPoint Presentation</vt:lpstr>
      <vt:lpstr>PowerPoint Presentation</vt:lpstr>
      <vt:lpstr>Categories of Financial Aid</vt:lpstr>
      <vt:lpstr>Types of Financial Aid</vt:lpstr>
      <vt:lpstr>Scholarships</vt:lpstr>
      <vt:lpstr>Grants</vt:lpstr>
      <vt:lpstr>Work-Study Employment</vt:lpstr>
      <vt:lpstr>Loans</vt:lpstr>
      <vt:lpstr>Sources of Financial Aid</vt:lpstr>
      <vt:lpstr>Federal Government</vt:lpstr>
      <vt:lpstr>Federal Student Aid Programs</vt:lpstr>
      <vt:lpstr>States - NYS</vt:lpstr>
      <vt:lpstr>States - NYS</vt:lpstr>
      <vt:lpstr>States - NYS</vt:lpstr>
      <vt:lpstr>Colleges and Universities</vt:lpstr>
      <vt:lpstr>Private Sources</vt:lpstr>
      <vt:lpstr>Employers</vt:lpstr>
      <vt:lpstr>FAFSA</vt:lpstr>
      <vt:lpstr>FAFSA</vt:lpstr>
      <vt:lpstr>Free Application for Federal Student Aid (FAFSA®)</vt:lpstr>
      <vt:lpstr>Benefits of Using FOTW or myStudentAid</vt:lpstr>
      <vt:lpstr>Benefits of Using FOTW or myStudentAid</vt:lpstr>
      <vt:lpstr>FAFSA on the Web (FOTW)</vt:lpstr>
      <vt:lpstr>FAFSA on the Web (FOTW)</vt:lpstr>
      <vt:lpstr>myStudentAid Mobile App</vt:lpstr>
      <vt:lpstr>myStudentAid Mobile App</vt:lpstr>
      <vt:lpstr>myStudentAid Mobile App</vt:lpstr>
      <vt:lpstr>myStudentAid Mobile App</vt:lpstr>
      <vt:lpstr>IRS Data Retrieval Tool </vt:lpstr>
      <vt:lpstr>IRS Data Retrieval Tool</vt:lpstr>
      <vt:lpstr>FSA ID</vt:lpstr>
      <vt:lpstr>FOTW Worksheet</vt:lpstr>
      <vt:lpstr>General Student Information</vt:lpstr>
      <vt:lpstr>Student Dependency Status</vt:lpstr>
      <vt:lpstr>Determining Dependency Status</vt:lpstr>
      <vt:lpstr>Determining Dependency Status – cont.</vt:lpstr>
      <vt:lpstr>Information About Parents of Dependent Students</vt:lpstr>
      <vt:lpstr>Information About Student  (and Spouse)</vt:lpstr>
      <vt:lpstr>Additional Information</vt:lpstr>
      <vt:lpstr>Signatures</vt:lpstr>
      <vt:lpstr>Frequent FAFSA Errors</vt:lpstr>
      <vt:lpstr>FAFSA Processing Results</vt:lpstr>
      <vt:lpstr>Email Notification of SAR Processing</vt:lpstr>
      <vt:lpstr>SAR or SAR Acknowledgement</vt:lpstr>
      <vt:lpstr>Institutional Student Information Record (ISIR)</vt:lpstr>
      <vt:lpstr>Making Corrections</vt:lpstr>
      <vt:lpstr>Special Circumstances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Schlichting</dc:creator>
  <cp:lastModifiedBy>Pribek-Britton, Sabrina</cp:lastModifiedBy>
  <cp:revision>264</cp:revision>
  <cp:lastPrinted>2018-08-29T13:30:33Z</cp:lastPrinted>
  <dcterms:created xsi:type="dcterms:W3CDTF">2013-09-17T18:31:42Z</dcterms:created>
  <dcterms:modified xsi:type="dcterms:W3CDTF">2018-10-17T13:27:31Z</dcterms:modified>
</cp:coreProperties>
</file>